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2"/>
  </p:notesMasterIdLst>
  <p:handoutMasterIdLst>
    <p:handoutMasterId r:id="rId53"/>
  </p:handoutMasterIdLst>
  <p:sldIdLst>
    <p:sldId id="256" r:id="rId2"/>
    <p:sldId id="319" r:id="rId3"/>
    <p:sldId id="321" r:id="rId4"/>
    <p:sldId id="260" r:id="rId5"/>
    <p:sldId id="333" r:id="rId6"/>
    <p:sldId id="258" r:id="rId7"/>
    <p:sldId id="312" r:id="rId8"/>
    <p:sldId id="323" r:id="rId9"/>
    <p:sldId id="301" r:id="rId10"/>
    <p:sldId id="341" r:id="rId11"/>
    <p:sldId id="304" r:id="rId12"/>
    <p:sldId id="330" r:id="rId13"/>
    <p:sldId id="305" r:id="rId14"/>
    <p:sldId id="328" r:id="rId15"/>
    <p:sldId id="343" r:id="rId16"/>
    <p:sldId id="307" r:id="rId17"/>
    <p:sldId id="314" r:id="rId18"/>
    <p:sldId id="300" r:id="rId19"/>
    <p:sldId id="324" r:id="rId20"/>
    <p:sldId id="289" r:id="rId21"/>
    <p:sldId id="295" r:id="rId22"/>
    <p:sldId id="294" r:id="rId23"/>
    <p:sldId id="293" r:id="rId24"/>
    <p:sldId id="291" r:id="rId25"/>
    <p:sldId id="292" r:id="rId26"/>
    <p:sldId id="336" r:id="rId27"/>
    <p:sldId id="315" r:id="rId28"/>
    <p:sldId id="318" r:id="rId29"/>
    <p:sldId id="325" r:id="rId30"/>
    <p:sldId id="286" r:id="rId31"/>
    <p:sldId id="338" r:id="rId32"/>
    <p:sldId id="332" r:id="rId33"/>
    <p:sldId id="326" r:id="rId34"/>
    <p:sldId id="337" r:id="rId35"/>
    <p:sldId id="272" r:id="rId36"/>
    <p:sldId id="309" r:id="rId37"/>
    <p:sldId id="311" r:id="rId38"/>
    <p:sldId id="273" r:id="rId39"/>
    <p:sldId id="302" r:id="rId40"/>
    <p:sldId id="331" r:id="rId41"/>
    <p:sldId id="274" r:id="rId42"/>
    <p:sldId id="339" r:id="rId43"/>
    <p:sldId id="261" r:id="rId44"/>
    <p:sldId id="262" r:id="rId45"/>
    <p:sldId id="264" r:id="rId46"/>
    <p:sldId id="278" r:id="rId47"/>
    <p:sldId id="316" r:id="rId48"/>
    <p:sldId id="279" r:id="rId49"/>
    <p:sldId id="317" r:id="rId50"/>
    <p:sldId id="340" r:id="rId51"/>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41"/>
            <p14:sldId id="304"/>
            <p14:sldId id="330"/>
            <p14:sldId id="305"/>
            <p14:sldId id="328"/>
            <p14:sldId id="343"/>
            <p14:sldId id="307"/>
            <p14:sldId id="314"/>
            <p14:sldId id="300"/>
          </p14:sldIdLst>
        </p14:section>
        <p14:section name="Results" id="{D4876272-DCFB-4840-A217-49AA4AFB24B5}">
          <p14:sldIdLst>
            <p14:sldId id="324"/>
            <p14:sldId id="289"/>
            <p14:sldId id="295"/>
            <p14:sldId id="294"/>
            <p14:sldId id="293"/>
            <p14:sldId id="291"/>
            <p14:sldId id="292"/>
            <p14:sldId id="336"/>
            <p14:sldId id="315"/>
            <p14:sldId id="318"/>
          </p14:sldIdLst>
        </p14:section>
        <p14:section name="Evaluation" id="{E8E05414-9758-4E5F-BB14-F948F863867C}">
          <p14:sldIdLst>
            <p14:sldId id="325"/>
            <p14:sldId id="286"/>
            <p14:sldId id="338"/>
            <p14:sldId id="332"/>
          </p14:sldIdLst>
        </p14:section>
        <p14:section name="Conclusion" id="{5910DA95-3962-488F-934A-97448723AE4C}">
          <p14:sldIdLst>
            <p14:sldId id="326"/>
            <p14:sldId id="337"/>
            <p14:sldId id="272"/>
            <p14:sldId id="309"/>
            <p14:sldId id="311"/>
            <p14:sldId id="273"/>
            <p14:sldId id="302"/>
            <p14:sldId id="331"/>
          </p14:sldIdLst>
        </p14:section>
        <p14:section name="Backup" id="{6A084026-131E-4692-AED0-E4CBC0122119}">
          <p14:sldIdLst>
            <p14:sldId id="274"/>
            <p14:sldId id="339"/>
            <p14:sldId id="261"/>
            <p14:sldId id="262"/>
            <p14:sldId id="264"/>
            <p14:sldId id="278"/>
            <p14:sldId id="316"/>
            <p14:sldId id="279"/>
            <p14:sldId id="317"/>
            <p14:sldId id="340"/>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5109" autoAdjust="0"/>
  </p:normalViewPr>
  <p:slideViewPr>
    <p:cSldViewPr snapToGrid="0">
      <p:cViewPr>
        <p:scale>
          <a:sx n="125" d="100"/>
          <a:sy n="125" d="100"/>
        </p:scale>
        <p:origin x="480" y="90"/>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Tabelle1!$B$1</c:f>
              <c:strCache>
                <c:ptCount val="1"/>
                <c:pt idx="0">
                  <c:v>Precision</c:v>
                </c:pt>
              </c:strCache>
            </c:strRef>
          </c:tx>
          <c:spPr>
            <a:solidFill>
              <a:schemeClr val="dk1">
                <a:tint val="885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Tabelle1!$B$2:$B$9</c:f>
              <c:numCache>
                <c:formatCode>General</c:formatCode>
                <c:ptCount val="8"/>
                <c:pt idx="0">
                  <c:v>0.90309643900000003</c:v>
                </c:pt>
                <c:pt idx="1">
                  <c:v>0.71694653399999997</c:v>
                </c:pt>
                <c:pt idx="2">
                  <c:v>0</c:v>
                </c:pt>
                <c:pt idx="3">
                  <c:v>4.3922536999999998E-2</c:v>
                </c:pt>
                <c:pt idx="4">
                  <c:v>0.489152321</c:v>
                </c:pt>
                <c:pt idx="5">
                  <c:v>0.469192251</c:v>
                </c:pt>
                <c:pt idx="6">
                  <c:v>0</c:v>
                </c:pt>
                <c:pt idx="7">
                  <c:v>0</c:v>
                </c:pt>
              </c:numCache>
            </c:numRef>
          </c:val>
          <c:extLst>
            <c:ext xmlns:c16="http://schemas.microsoft.com/office/drawing/2014/chart" uri="{C3380CC4-5D6E-409C-BE32-E72D297353CC}">
              <c16:uniqueId val="{00000000-C474-429E-9B24-545124B0556E}"/>
            </c:ext>
          </c:extLst>
        </c:ser>
        <c:ser>
          <c:idx val="1"/>
          <c:order val="1"/>
          <c:tx>
            <c:strRef>
              <c:f>Tabelle1!$C$1</c:f>
              <c:strCache>
                <c:ptCount val="1"/>
                <c:pt idx="0">
                  <c:v>Recall</c:v>
                </c:pt>
              </c:strCache>
            </c:strRef>
          </c:tx>
          <c:spPr>
            <a:solidFill>
              <a:schemeClr val="dk1">
                <a:tint val="550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Tabelle1!$C$2:$C$9</c:f>
              <c:numCache>
                <c:formatCode>General</c:formatCode>
                <c:ptCount val="8"/>
                <c:pt idx="0">
                  <c:v>1.2645300999999999E-2</c:v>
                </c:pt>
                <c:pt idx="1">
                  <c:v>7.2678159999999999E-3</c:v>
                </c:pt>
                <c:pt idx="2">
                  <c:v>0</c:v>
                </c:pt>
                <c:pt idx="3">
                  <c:v>2.9398200000000001E-3</c:v>
                </c:pt>
                <c:pt idx="4">
                  <c:v>0.47799675400000002</c:v>
                </c:pt>
                <c:pt idx="5">
                  <c:v>0.27147386099999998</c:v>
                </c:pt>
                <c:pt idx="6">
                  <c:v>0</c:v>
                </c:pt>
                <c:pt idx="7">
                  <c:v>0</c:v>
                </c:pt>
              </c:numCache>
            </c:numRef>
          </c:val>
          <c:extLst>
            <c:ext xmlns:c16="http://schemas.microsoft.com/office/drawing/2014/chart" uri="{C3380CC4-5D6E-409C-BE32-E72D297353CC}">
              <c16:uniqueId val="{00000001-C474-429E-9B24-545124B0556E}"/>
            </c:ext>
          </c:extLst>
        </c:ser>
        <c:dLbls>
          <c:showLegendKey val="0"/>
          <c:showVal val="0"/>
          <c:showCatName val="0"/>
          <c:showSerName val="0"/>
          <c:showPercent val="0"/>
          <c:showBubbleSize val="0"/>
        </c:dLbls>
        <c:gapWidth val="219"/>
        <c:overlap val="-27"/>
        <c:axId val="1194809840"/>
        <c:axId val="1194810320"/>
      </c:barChart>
      <c:catAx>
        <c:axId val="119480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194810320"/>
        <c:crosses val="autoZero"/>
        <c:auto val="1"/>
        <c:lblAlgn val="ctr"/>
        <c:lblOffset val="100"/>
        <c:noMultiLvlLbl val="0"/>
      </c:catAx>
      <c:valAx>
        <c:axId val="119481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19480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rot="5400000" vert="horz" anchor="b" anchorCtr="1"/>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295D25-9ADF-2E9C-4926-D1173456D8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27B0F5-6487-28BF-E70B-ED6FD570B13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07998336-2137-4E4E-8CF3-71B1817B2011}" type="datetimeFigureOut">
              <a:rPr lang="en-US" smtClean="0"/>
              <a:t>8/24/2025</a:t>
            </a:fld>
            <a:endParaRPr lang="en-US"/>
          </a:p>
        </p:txBody>
      </p:sp>
      <p:sp>
        <p:nvSpPr>
          <p:cNvPr id="4" name="Footer Placeholder 3">
            <a:extLst>
              <a:ext uri="{FF2B5EF4-FFF2-40B4-BE49-F238E27FC236}">
                <a16:creationId xmlns:a16="http://schemas.microsoft.com/office/drawing/2014/main" id="{BF71155A-BCFB-BADF-9261-82A603BCB18C}"/>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9E8B13-DE7E-E583-33AC-E75FB1D6185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9BA2D44-6A67-4395-B7CD-0368181C3B3D}" type="slidenum">
              <a:rPr lang="en-US" smtClean="0"/>
              <a:t>‹Nr.›</a:t>
            </a:fld>
            <a:endParaRPr lang="en-US"/>
          </a:p>
        </p:txBody>
      </p:sp>
    </p:spTree>
    <p:extLst>
      <p:ext uri="{BB962C8B-B14F-4D97-AF65-F5344CB8AC3E}">
        <p14:creationId xmlns:p14="http://schemas.microsoft.com/office/powerpoint/2010/main" val="556203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‹Nr.›</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891AAAF-22AF-1E34-4A9E-7DE0A694AF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7D71C95-6630-15B0-D0AA-7096C64977A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698899E-A2C4-9388-4DE1-899795032C4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96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threshold for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2ABAB7F-E89B-B992-CE5F-842C05170498}"/>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3EBD794-EF9A-2112-70B6-34AA21E49E6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6A517FDC-9B53-C2FB-5482-9EAFEA171418}"/>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002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B0FC681-7398-64CA-E8F5-461542FF1B7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73D5C0D-A376-1D4A-6F73-2C45102C5EB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FE3ADC1B-9E6A-9A95-DF0C-EACBB5E6115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8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84846D8-0A01-6BB8-9FDF-DAFDC49F5CF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BF80F2-B423-4B0B-113A-49CFC58314D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Metrics just show how similar the prediction is to the percentile-approach</a:t>
            </a:r>
          </a:p>
          <a:p>
            <a:pPr marL="342900" lvl="0" indent="-342900" algn="l" rtl="0">
              <a:spcBef>
                <a:spcPts val="0"/>
              </a:spcBef>
              <a:spcAft>
                <a:spcPts val="0"/>
              </a:spcAft>
              <a:buFont typeface="Arial" panose="020B0604020202020204" pitchFamily="34" charset="0"/>
              <a:buChar char="•"/>
            </a:pPr>
            <a:endParaRPr lang="en-US" noProof="0" dirty="0"/>
          </a:p>
          <a:p>
            <a:pPr marL="342900" lvl="0" indent="-342900" algn="l" rtl="0">
              <a:spcBef>
                <a:spcPts val="0"/>
              </a:spcBef>
              <a:spcAft>
                <a:spcPts val="0"/>
              </a:spcAft>
              <a:buFont typeface="Arial" panose="020B0604020202020204" pitchFamily="34" charset="0"/>
              <a:buChar char="•"/>
            </a:pPr>
            <a:r>
              <a:rPr lang="en-US" noProof="0" dirty="0"/>
              <a:t>Low recall for all methods that predict precise positions and not an area</a:t>
            </a:r>
          </a:p>
          <a:p>
            <a:pPr marL="342900" lvl="0" indent="-342900" algn="l" rtl="0">
              <a:spcBef>
                <a:spcPts val="0"/>
              </a:spcBef>
              <a:spcAft>
                <a:spcPts val="0"/>
              </a:spcAft>
              <a:buFont typeface="Arial" panose="020B0604020202020204" pitchFamily="34" charset="0"/>
              <a:buChar char="•"/>
            </a:pPr>
            <a:r>
              <a:rPr lang="en-US" noProof="0" dirty="0"/>
              <a:t>Threshold-Based Torque has high precision because it uses the “same” feature as the percentile-approach</a:t>
            </a:r>
          </a:p>
          <a:p>
            <a:pPr marL="342900" lvl="0" indent="-342900" algn="l" rtl="0">
              <a:spcBef>
                <a:spcPts val="0"/>
              </a:spcBef>
              <a:spcAft>
                <a:spcPts val="0"/>
              </a:spcAft>
              <a:buFont typeface="Arial" panose="020B0604020202020204" pitchFamily="34" charset="0"/>
              <a:buChar char="•"/>
            </a:pPr>
            <a:endParaRPr lang="en-US" noProof="0" dirty="0"/>
          </a:p>
        </p:txBody>
      </p:sp>
      <p:sp>
        <p:nvSpPr>
          <p:cNvPr id="219" name="Google Shape;219;g36b3a12114e_2_12:notes">
            <a:extLst>
              <a:ext uri="{FF2B5EF4-FFF2-40B4-BE49-F238E27FC236}">
                <a16:creationId xmlns:a16="http://schemas.microsoft.com/office/drawing/2014/main" id="{A035B49F-BD84-47E4-DCF3-6B1DF552C4F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991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sz="2000" b="0" i="0" u="none" strike="noStrike" cap="none" dirty="0">
                <a:solidFill>
                  <a:schemeClr val="dk1"/>
                </a:solidFill>
                <a:latin typeface="Calibri"/>
                <a:ea typeface="Calibri"/>
                <a:cs typeface="Calibri"/>
                <a:sym typeface="Calibri"/>
              </a:rPr>
              <a:t>Feature-processing forces the user to analyze and understand the data, which can already give some insights into the reason for the anomalies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b="0" i="0" u="none" strike="noStrike" cap="none" noProof="0" dirty="0">
              <a:solidFill>
                <a:schemeClr val="dk1"/>
              </a:solidFill>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Drawback: str</a:t>
            </a:r>
            <a:r>
              <a:rPr lang="en-US" sz="2000" b="0" i="0" u="none" strike="noStrike" cap="none" dirty="0" err="1">
                <a:solidFill>
                  <a:schemeClr val="dk1"/>
                </a:solidFill>
                <a:latin typeface="Calibri"/>
                <a:ea typeface="Calibri"/>
                <a:cs typeface="Calibri"/>
                <a:sym typeface="Calibri"/>
              </a:rPr>
              <a:t>uggles</a:t>
            </a:r>
            <a:r>
              <a:rPr lang="en-US" sz="2000" b="0" i="0" u="none" strike="noStrike" cap="none" noProof="0" dirty="0">
                <a:solidFill>
                  <a:schemeClr val="dk1"/>
                </a:solidFill>
                <a:latin typeface="Calibri"/>
                <a:ea typeface="Calibri"/>
                <a:cs typeface="Calibri"/>
                <a:sym typeface="Calibri"/>
              </a:rPr>
              <a:t> to generalize on unprocessed data with different signal-types</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5930A782-4147-807C-455A-094AA123FB80}"/>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003C1289-1D9C-D49F-9BD4-4728B416C2C8}"/>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0F7A2C10-E2F1-346A-96D9-5D7D970290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462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r>
              <a:rPr lang="en-US" sz="1600" b="1" i="0" u="none" strike="noStrike" cap="none" noProof="0" dirty="0">
                <a:solidFill>
                  <a:schemeClr val="dk1"/>
                </a:solidFill>
                <a:latin typeface="Calibri"/>
                <a:ea typeface="Calibri"/>
                <a:cs typeface="Calibri"/>
                <a:sym typeface="Calibri"/>
              </a:rPr>
              <a:t>commanded speed</a:t>
            </a:r>
            <a:r>
              <a:rPr lang="en-US" sz="1600" b="0" i="0" u="none" strike="noStrike" cap="none" noProof="0" dirty="0">
                <a:solidFill>
                  <a:schemeClr val="dk1"/>
                </a:solidFill>
                <a:latin typeface="Calibri"/>
                <a:ea typeface="Calibri"/>
                <a:cs typeface="Calibri"/>
                <a:sym typeface="Calibri"/>
              </a:rPr>
              <a:t>: speed setpoint from the trajectory planner to the motor controller</a:t>
            </a:r>
          </a:p>
          <a:p>
            <a:pPr marL="425133" lvl="0" indent="-285750" algn="l" rtl="0">
              <a:spcBef>
                <a:spcPts val="0"/>
              </a:spcBef>
              <a:spcAft>
                <a:spcPts val="0"/>
              </a:spcAft>
              <a:buSzPts val="1405"/>
              <a:buFont typeface="Arial" panose="020B0604020202020204" pitchFamily="34" charset="0"/>
              <a:buChar char="•"/>
            </a:pPr>
            <a:endParaRPr lang="de-DE" sz="1405" dirty="0"/>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400" b="0" i="0" u="none" strike="noStrike" cap="none" noProof="0" dirty="0">
                <a:solidFill>
                  <a:schemeClr val="dk1"/>
                </a:solidFill>
                <a:latin typeface="Calibri"/>
                <a:ea typeface="Calibri"/>
                <a:cs typeface="Calibri"/>
                <a:sym typeface="Calibri"/>
              </a:rPr>
              <a:t>Spindle signal looks like a discrete signal with hard edges (instead of smooth, continuous transitions</a:t>
            </a:r>
          </a:p>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Rescale the signals by a material-specific factor to align dynamics in the current caused by normal workload within the same zone to improve generalization</a:t>
            </a:r>
            <a:endParaRPr lang="en-US" sz="1405"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Cluster formation (Coalescence): peaks that are close to each other (within a window distance k) are combined so that only the highest peak remains</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de-DE" sz="1405" dirty="0"/>
              <a:t>(</a:t>
            </a:r>
            <a:r>
              <a:rPr lang="en-US" sz="1600" b="0" i="0" u="none" strike="noStrike" cap="none" noProof="0" dirty="0">
                <a:solidFill>
                  <a:schemeClr val="dk1"/>
                </a:solidFill>
                <a:latin typeface="Calibri"/>
                <a:ea typeface="Calibri"/>
                <a:cs typeface="Calibri"/>
                <a:sym typeface="Calibri"/>
              </a:rPr>
              <a:t>Apply smoothing to the signal to filter noise and remove unsignificant peaks</a:t>
            </a:r>
            <a:r>
              <a:rPr lang="en-US" sz="1405" b="0" i="0" u="none" strike="noStrike" cap="none" noProof="0" dirty="0">
                <a:solidFill>
                  <a:schemeClr val="dk1"/>
                </a:solidFill>
                <a:latin typeface="Calibri"/>
                <a:ea typeface="Calibri"/>
                <a:cs typeface="Calibri"/>
                <a:sym typeface="Calibri"/>
              </a:rPr>
              <a:t>)</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A5D89CE-2667-3217-5BFF-A1E891AC4A74}"/>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DAA8D69-16AA-E6B7-A937-B9E8B0446662}"/>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8DDB3BDA-2814-D5A1-D24B-33E57EC433C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099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21276C6-7F1B-D1A9-8689-6D3A305C4F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7ED30C2-B03A-187B-EF40-4BCCF8941C3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D89F9FF7-91B3-082F-3AEF-2B740ECA518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9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80D20D9-7245-792E-8DAC-9588249C209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C152FB6F-D3D2-C9D2-E4E3-F106CB6F51D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General Overview of Pipeline</a:t>
            </a:r>
          </a:p>
          <a:p>
            <a:pPr indent="-338400">
              <a:lnSpc>
                <a:spcPct val="95000"/>
              </a:lnSpc>
              <a:spcBef>
                <a:spcPts val="1200"/>
              </a:spcBef>
            </a:pPr>
            <a:endParaRPr lang="en-US" sz="1700" dirty="0">
              <a:latin typeface="+mn-lt"/>
            </a:endParaRP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379239B9-5220-2439-98F4-005B874DB73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CAC7CF4-8C11-80E6-F1EA-03971C97F62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614F7790-F3C0-C239-D15A-2C22A9E5F78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FEDBB18-A4DD-C8C2-EA5A-A5E2F6C70806}"/>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10A66AE0-A07E-DD01-9C5C-EEA4446587C4}"/>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BDC4EA2-47F3-3075-8CCB-2B73FD8DFBA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7AA1DC-FC1B-3094-FBB6-A78B5870183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D474F8B-F76B-91C0-48CE-E10A5E8FC4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B88DF518-D6BB-C299-91A5-BC058ADAC4D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sp>
        <p:nvSpPr>
          <p:cNvPr id="2" name="Rechteck: abgerundete Ecken 1">
            <a:extLst>
              <a:ext uri="{FF2B5EF4-FFF2-40B4-BE49-F238E27FC236}">
                <a16:creationId xmlns:a16="http://schemas.microsoft.com/office/drawing/2014/main" id="{7426D271-C3BA-135F-D12D-97395D89F757}"/>
              </a:ext>
            </a:extLst>
          </p:cNvPr>
          <p:cNvSpPr/>
          <p:nvPr/>
        </p:nvSpPr>
        <p:spPr>
          <a:xfrm>
            <a:off x="1539609" y="2820964"/>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Data Processing</a:t>
            </a:r>
          </a:p>
        </p:txBody>
      </p:sp>
      <p:cxnSp>
        <p:nvCxnSpPr>
          <p:cNvPr id="3" name="Gerade Verbindung mit Pfeil 2">
            <a:extLst>
              <a:ext uri="{FF2B5EF4-FFF2-40B4-BE49-F238E27FC236}">
                <a16:creationId xmlns:a16="http://schemas.microsoft.com/office/drawing/2014/main" id="{D37A6995-2903-A7B4-8BC2-7456AE948496}"/>
              </a:ext>
            </a:extLst>
          </p:cNvPr>
          <p:cNvCxnSpPr>
            <a:cxnSpLocks/>
            <a:stCxn id="2" idx="3"/>
            <a:endCxn id="17" idx="1"/>
          </p:cNvCxnSpPr>
          <p:nvPr/>
        </p:nvCxnSpPr>
        <p:spPr>
          <a:xfrm>
            <a:off x="3071229" y="3117723"/>
            <a:ext cx="734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abgerundete Ecken 16">
            <a:extLst>
              <a:ext uri="{FF2B5EF4-FFF2-40B4-BE49-F238E27FC236}">
                <a16:creationId xmlns:a16="http://schemas.microsoft.com/office/drawing/2014/main" id="{3085B5A0-D837-3EF1-6525-343770A293DF}"/>
              </a:ext>
            </a:extLst>
          </p:cNvPr>
          <p:cNvSpPr/>
          <p:nvPr/>
        </p:nvSpPr>
        <p:spPr>
          <a:xfrm>
            <a:off x="3806189" y="2820964"/>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Building</a:t>
            </a:r>
          </a:p>
        </p:txBody>
      </p:sp>
      <p:sp>
        <p:nvSpPr>
          <p:cNvPr id="18" name="Rechteck: abgerundete Ecken 17">
            <a:extLst>
              <a:ext uri="{FF2B5EF4-FFF2-40B4-BE49-F238E27FC236}">
                <a16:creationId xmlns:a16="http://schemas.microsoft.com/office/drawing/2014/main" id="{C1674AEA-A69E-6A29-3383-7E9478EC17AC}"/>
              </a:ext>
            </a:extLst>
          </p:cNvPr>
          <p:cNvSpPr/>
          <p:nvPr/>
        </p:nvSpPr>
        <p:spPr>
          <a:xfrm>
            <a:off x="3806189" y="1633930"/>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Tuning</a:t>
            </a:r>
          </a:p>
        </p:txBody>
      </p:sp>
      <p:sp>
        <p:nvSpPr>
          <p:cNvPr id="19" name="Rechteck: abgerundete Ecken 18">
            <a:extLst>
              <a:ext uri="{FF2B5EF4-FFF2-40B4-BE49-F238E27FC236}">
                <a16:creationId xmlns:a16="http://schemas.microsoft.com/office/drawing/2014/main" id="{0D251ADB-CAD3-A331-DD40-91AABF29E24F}"/>
              </a:ext>
            </a:extLst>
          </p:cNvPr>
          <p:cNvSpPr/>
          <p:nvPr/>
        </p:nvSpPr>
        <p:spPr>
          <a:xfrm>
            <a:off x="6072769" y="2227447"/>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Visualization</a:t>
            </a:r>
          </a:p>
        </p:txBody>
      </p:sp>
      <p:sp>
        <p:nvSpPr>
          <p:cNvPr id="20" name="Rechteck: abgerundete Ecken 19">
            <a:extLst>
              <a:ext uri="{FF2B5EF4-FFF2-40B4-BE49-F238E27FC236}">
                <a16:creationId xmlns:a16="http://schemas.microsoft.com/office/drawing/2014/main" id="{B09723ED-FD23-9EFB-C02C-2BFB4815531D}"/>
              </a:ext>
            </a:extLst>
          </p:cNvPr>
          <p:cNvSpPr/>
          <p:nvPr/>
        </p:nvSpPr>
        <p:spPr>
          <a:xfrm>
            <a:off x="6072769" y="3414481"/>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Evaluation</a:t>
            </a:r>
          </a:p>
        </p:txBody>
      </p:sp>
      <p:cxnSp>
        <p:nvCxnSpPr>
          <p:cNvPr id="27" name="Gerade Verbindung mit Pfeil 26">
            <a:extLst>
              <a:ext uri="{FF2B5EF4-FFF2-40B4-BE49-F238E27FC236}">
                <a16:creationId xmlns:a16="http://schemas.microsoft.com/office/drawing/2014/main" id="{8CBC3B5F-C3FB-DCB6-B836-2B1EFD1E0998}"/>
              </a:ext>
            </a:extLst>
          </p:cNvPr>
          <p:cNvCxnSpPr>
            <a:cxnSpLocks/>
          </p:cNvCxnSpPr>
          <p:nvPr/>
        </p:nvCxnSpPr>
        <p:spPr>
          <a:xfrm>
            <a:off x="4309481" y="2227447"/>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DE13F18E-0692-11C0-33C4-BA3C1779C5E6}"/>
              </a:ext>
            </a:extLst>
          </p:cNvPr>
          <p:cNvCxnSpPr>
            <a:cxnSpLocks/>
          </p:cNvCxnSpPr>
          <p:nvPr/>
        </p:nvCxnSpPr>
        <p:spPr>
          <a:xfrm flipV="1">
            <a:off x="4835261" y="2227447"/>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9C3A7DBF-7F27-A810-2101-B71179380F6C}"/>
              </a:ext>
            </a:extLst>
          </p:cNvPr>
          <p:cNvCxnSpPr>
            <a:cxnSpLocks/>
            <a:stCxn id="17" idx="3"/>
            <a:endCxn id="19" idx="1"/>
          </p:cNvCxnSpPr>
          <p:nvPr/>
        </p:nvCxnSpPr>
        <p:spPr>
          <a:xfrm flipV="1">
            <a:off x="5337809" y="2524206"/>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Verbinder: gewinkelt 37">
            <a:extLst>
              <a:ext uri="{FF2B5EF4-FFF2-40B4-BE49-F238E27FC236}">
                <a16:creationId xmlns:a16="http://schemas.microsoft.com/office/drawing/2014/main" id="{395AB48F-A542-7989-0333-6E4FA9F27D03}"/>
              </a:ext>
            </a:extLst>
          </p:cNvPr>
          <p:cNvCxnSpPr>
            <a:cxnSpLocks/>
            <a:stCxn id="17" idx="3"/>
            <a:endCxn id="20" idx="1"/>
          </p:cNvCxnSpPr>
          <p:nvPr/>
        </p:nvCxnSpPr>
        <p:spPr>
          <a:xfrm>
            <a:off x="5337809" y="3117723"/>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957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dirty="0">
                <a:latin typeface="+mn-lt"/>
              </a:rPr>
              <a:t>Moving-Average-Based Approach</a:t>
            </a: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dirty="0">
                <a:latin typeface="+mn-lt"/>
              </a:rPr>
              <a:t>Apply Moving-Average-Smoothing</a:t>
            </a:r>
            <a:endParaRPr lang="en-US" sz="1700" noProof="0" dirty="0">
              <a:latin typeface="+mn-lt"/>
            </a:endParaRP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dirty="0">
                <a:latin typeface="+mn-lt"/>
              </a:rPr>
              <a:t>Determine the difference to the original signal</a:t>
            </a:r>
          </a:p>
        </p:txBody>
      </p:sp>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 name="Textfeld 1">
            <a:extLst>
              <a:ext uri="{FF2B5EF4-FFF2-40B4-BE49-F238E27FC236}">
                <a16:creationId xmlns:a16="http://schemas.microsoft.com/office/drawing/2014/main" id="{0F1E2A3C-D24E-0C20-E5A7-7F4F94338212}"/>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Normalization</a:t>
            </a:r>
            <a:endParaRPr lang="en-US" sz="1700" noProof="0" dirty="0">
              <a:latin typeface="+mn-lt"/>
            </a:endParaRPr>
          </a:p>
        </p:txBody>
      </p:sp>
      <p:sp>
        <p:nvSpPr>
          <p:cNvPr id="13" name="Textfeld 12">
            <a:extLst>
              <a:ext uri="{FF2B5EF4-FFF2-40B4-BE49-F238E27FC236}">
                <a16:creationId xmlns:a16="http://schemas.microsoft.com/office/drawing/2014/main" id="{48238EC0-6AB2-0A50-4EF6-190F8BCBC81D}"/>
              </a:ext>
            </a:extLst>
          </p:cNvPr>
          <p:cNvSpPr txBox="1"/>
          <p:nvPr/>
        </p:nvSpPr>
        <p:spPr>
          <a:xfrm>
            <a:off x="947840" y="3228958"/>
            <a:ext cx="7832730" cy="353943"/>
          </a:xfrm>
          <a:prstGeom prst="rect">
            <a:avLst/>
          </a:prstGeom>
          <a:noFill/>
        </p:spPr>
        <p:txBody>
          <a:bodyPr wrap="square" rtlCol="0">
            <a:spAutoFit/>
          </a:bodyPr>
          <a:lstStyle/>
          <a:p>
            <a:r>
              <a:rPr lang="en-US" sz="1700" noProof="0" dirty="0">
                <a:solidFill>
                  <a:schemeClr val="dk1"/>
                </a:solidFill>
                <a:latin typeface="Calibri"/>
                <a:ea typeface="Calibri"/>
                <a:cs typeface="Calibri"/>
                <a:sym typeface="Calibri"/>
              </a:rPr>
              <a:t>Check for local maxima that exceed the threshold</a:t>
            </a:r>
            <a:endParaRPr lang="en-US" sz="1700" noProof="0" dirty="0">
              <a:latin typeface="+mn-lt"/>
            </a:endParaRPr>
          </a:p>
        </p:txBody>
      </p:sp>
      <p:pic>
        <p:nvPicPr>
          <p:cNvPr id="14" name="Picture 19">
            <a:extLst>
              <a:ext uri="{FF2B5EF4-FFF2-40B4-BE49-F238E27FC236}">
                <a16:creationId xmlns:a16="http://schemas.microsoft.com/office/drawing/2014/main" id="{7221C828-03D1-33C3-C4A6-9E89DF8ECD72}"/>
              </a:ext>
            </a:extLst>
          </p:cNvPr>
          <p:cNvPicPr>
            <a:picLocks noChangeAspect="1"/>
          </p:cNvPicPr>
          <p:nvPr/>
        </p:nvPicPr>
        <p:blipFill>
          <a:blip r:embed="rId3"/>
          <a:srcRect l="14796" t="8706" r="25866" b="12812"/>
          <a:stretch>
            <a:fillRect/>
          </a:stretch>
        </p:blipFill>
        <p:spPr>
          <a:xfrm>
            <a:off x="5542787" y="1314979"/>
            <a:ext cx="2850614" cy="1736714"/>
          </a:xfrm>
          <a:prstGeom prst="rect">
            <a:avLst/>
          </a:prstGeom>
          <a:ln w="19050">
            <a:solidFill>
              <a:schemeClr val="tx1"/>
            </a:solidFill>
          </a:ln>
        </p:spPr>
      </p:pic>
    </p:spTree>
    <p:extLst>
      <p:ext uri="{BB962C8B-B14F-4D97-AF65-F5344CB8AC3E}">
        <p14:creationId xmlns:p14="http://schemas.microsoft.com/office/powerpoint/2010/main" val="247913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2156195" y="2571750"/>
            <a:ext cx="4655608" cy="1162474"/>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30AB386-0908-D59B-2839-FE887AB9C66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277E0DD-2C46-E1BF-A3EB-F1F21C787CA3}"/>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954FF386-1F5D-078B-4CFC-73B821CB4D4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C1130E7-3960-F8FB-8789-6E011BF86753}"/>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883D0F1-4266-B0C6-043C-EE3199DDA23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E1C9405D-C8CA-D8D9-3886-CE01D19E748E}"/>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0FE5991B-B9F5-EA3B-C5D6-794F1C81A18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D40189E-7AF5-CBD5-044B-5E4AE7461C97}"/>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CF78B8D1-6EAE-6322-CA7F-3913BD13BD7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A052BDD-5F8F-8436-2899-67350E2AB35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26010B2E-D6D1-9FF1-3445-B646275DCCA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
        <p:nvSpPr>
          <p:cNvPr id="20" name="Textfeld 19">
            <a:extLst>
              <a:ext uri="{FF2B5EF4-FFF2-40B4-BE49-F238E27FC236}">
                <a16:creationId xmlns:a16="http://schemas.microsoft.com/office/drawing/2014/main" id="{7D697E1D-D9D0-EA40-E609-80C9D1626B9D}"/>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F5BAFD77-8E87-1CB3-D45C-6252A18113F5}"/>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6E18C446-07D2-0991-45D6-F0E5DCA2855A}"/>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0B226B8-F337-06E6-3EE4-801BCF5705DF}"/>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8A0A7478-9D9A-5D5A-263E-391FADFDB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CBA57BD1-C7FA-26D4-0EE3-E74CF2B3FC21}"/>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CE296725-93E7-6C8F-F642-D51EFE15CD6D}"/>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E1324477-05E8-8890-7169-4C14AD7B320B}"/>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5CF9CF67-4054-DF9C-3F4B-1CC1FAD2AB4F}"/>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B63DCE2C-DC7C-5577-EF6D-58F2001ED475}"/>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F860287E-3684-3603-963D-3F2FEE51CE11}"/>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134EFEA8-92FD-3FA7-30E1-519AC27B25B6}"/>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9802481D-C048-1BE8-58B1-B51657A013BB}"/>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3EE9CC09-E8A8-21BE-3902-317AE80799B9}"/>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7DBE6F67-0951-CE4F-18A6-C989C7B498B5}"/>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9F29E4CE-B3CB-F877-4376-6181E16A3988}"/>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66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9" y="712876"/>
            <a:ext cx="4984573"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Forest</a:t>
            </a:r>
          </a:p>
          <a:p>
            <a:pPr indent="-338400">
              <a:lnSpc>
                <a:spcPct val="95000"/>
              </a:lnSpc>
              <a:spcBef>
                <a:spcPts val="1200"/>
              </a:spcBef>
            </a:pPr>
            <a:r>
              <a:rPr lang="en-US" sz="1700" noProof="0" dirty="0">
                <a:latin typeface="+mn-lt"/>
              </a:rPr>
              <a:t>Robust for detecting outliers</a:t>
            </a:r>
          </a:p>
          <a:p>
            <a:pPr indent="-338400">
              <a:lnSpc>
                <a:spcPct val="95000"/>
              </a:lnSpc>
              <a:spcBef>
                <a:spcPts val="1200"/>
              </a:spcBef>
            </a:pPr>
            <a:r>
              <a:rPr lang="en-US" sz="1700" noProof="0" dirty="0">
                <a:latin typeface="+mn-lt"/>
              </a:rPr>
              <a:t>Does not assume the distribution</a:t>
            </a:r>
          </a:p>
          <a:p>
            <a:pPr indent="-338400">
              <a:lnSpc>
                <a:spcPct val="95000"/>
              </a:lnSpc>
              <a:spcBef>
                <a:spcPts val="1200"/>
              </a:spcBef>
            </a:pPr>
            <a:r>
              <a:rPr lang="en-US" sz="1700" noProof="0" dirty="0">
                <a:latin typeface="+mn-lt"/>
              </a:rPr>
              <a:t>However, not built for timeseries data</a:t>
            </a:r>
          </a:p>
        </p:txBody>
      </p:sp>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pic>
        <p:nvPicPr>
          <p:cNvPr id="2050" name="Picture 2">
            <a:extLst>
              <a:ext uri="{FF2B5EF4-FFF2-40B4-BE49-F238E27FC236}">
                <a16:creationId xmlns:a16="http://schemas.microsoft.com/office/drawing/2014/main" id="{AA46DCF9-8505-F131-B817-3D8F724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27" y="1314445"/>
            <a:ext cx="3538530" cy="14073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DE2E3E5-F3E2-9DC4-AE1D-CE9EF38E961A}"/>
              </a:ext>
            </a:extLst>
          </p:cNvPr>
          <p:cNvSpPr>
            <a:spLocks noGrp="1"/>
          </p:cNvSpPr>
          <p:nvPr>
            <p:ph type="ftr" idx="11"/>
          </p:nvPr>
        </p:nvSpPr>
        <p:spPr>
          <a:xfrm>
            <a:off x="158186" y="4732864"/>
            <a:ext cx="8581001" cy="171448"/>
          </a:xfrm>
        </p:spPr>
        <p:txBody>
          <a:bodyPr/>
          <a:lstStyle/>
          <a:p>
            <a:r>
              <a:rPr lang="en-US" dirty="0">
                <a:solidFill>
                  <a:schemeClr val="tx1"/>
                </a:solidFill>
              </a:rPr>
              <a:t>[1] Pandey, P. (2020, November 3). Outlier detection using isolation forests. Machine Learning Geek. https://machinelearninggeek.com/outlier-detection-using-isolation-forests/ </a:t>
            </a:r>
          </a:p>
        </p:txBody>
      </p:sp>
      <p:sp>
        <p:nvSpPr>
          <p:cNvPr id="24" name="Textfeld 19">
            <a:extLst>
              <a:ext uri="{FF2B5EF4-FFF2-40B4-BE49-F238E27FC236}">
                <a16:creationId xmlns:a16="http://schemas.microsoft.com/office/drawing/2014/main" id="{C0B9713C-82D8-DDE9-39D4-E43323787037}"/>
              </a:ext>
            </a:extLst>
          </p:cNvPr>
          <p:cNvSpPr txBox="1"/>
          <p:nvPr/>
        </p:nvSpPr>
        <p:spPr>
          <a:xfrm>
            <a:off x="756174" y="2760026"/>
            <a:ext cx="7832730" cy="353943"/>
          </a:xfrm>
          <a:prstGeom prst="rect">
            <a:avLst/>
          </a:prstGeom>
          <a:noFill/>
        </p:spPr>
        <p:txBody>
          <a:bodyPr wrap="square" rtlCol="0">
            <a:spAutoFit/>
          </a:bodyPr>
          <a:lstStyle/>
          <a:p>
            <a:r>
              <a:rPr lang="en-US" sz="1700" noProof="0" dirty="0">
                <a:latin typeface="+mn-lt"/>
              </a:rPr>
              <a:t>Create features (moving averages, lags, variances)</a:t>
            </a:r>
          </a:p>
        </p:txBody>
      </p:sp>
      <p:sp>
        <p:nvSpPr>
          <p:cNvPr id="25" name="Textfeld 19">
            <a:extLst>
              <a:ext uri="{FF2B5EF4-FFF2-40B4-BE49-F238E27FC236}">
                <a16:creationId xmlns:a16="http://schemas.microsoft.com/office/drawing/2014/main" id="{E627E136-ACC7-BE52-9791-38FD34DD38D9}"/>
              </a:ext>
            </a:extLst>
          </p:cNvPr>
          <p:cNvSpPr txBox="1"/>
          <p:nvPr/>
        </p:nvSpPr>
        <p:spPr>
          <a:xfrm>
            <a:off x="756174" y="3234372"/>
            <a:ext cx="7832730" cy="353943"/>
          </a:xfrm>
          <a:prstGeom prst="rect">
            <a:avLst/>
          </a:prstGeom>
          <a:noFill/>
        </p:spPr>
        <p:txBody>
          <a:bodyPr wrap="square" rtlCol="0">
            <a:spAutoFit/>
          </a:bodyPr>
          <a:lstStyle/>
          <a:p>
            <a:r>
              <a:rPr lang="en-US" sz="1700" noProof="0" dirty="0">
                <a:latin typeface="+mn-lt"/>
              </a:rPr>
              <a:t>Train Isolation Forest</a:t>
            </a:r>
          </a:p>
        </p:txBody>
      </p:sp>
      <p:grpSp>
        <p:nvGrpSpPr>
          <p:cNvPr id="27" name="Group 26">
            <a:extLst>
              <a:ext uri="{FF2B5EF4-FFF2-40B4-BE49-F238E27FC236}">
                <a16:creationId xmlns:a16="http://schemas.microsoft.com/office/drawing/2014/main" id="{24900563-4C70-6602-2448-B44DAFC991A8}"/>
              </a:ext>
            </a:extLst>
          </p:cNvPr>
          <p:cNvGrpSpPr/>
          <p:nvPr/>
        </p:nvGrpSpPr>
        <p:grpSpPr>
          <a:xfrm>
            <a:off x="503983" y="2760026"/>
            <a:ext cx="152198" cy="1559310"/>
            <a:chOff x="501085" y="2896694"/>
            <a:chExt cx="152198" cy="1559310"/>
          </a:xfrm>
        </p:grpSpPr>
        <p:cxnSp>
          <p:nvCxnSpPr>
            <p:cNvPr id="18" name="Gerader Verbinder 50">
              <a:extLst>
                <a:ext uri="{FF2B5EF4-FFF2-40B4-BE49-F238E27FC236}">
                  <a16:creationId xmlns:a16="http://schemas.microsoft.com/office/drawing/2014/main" id="{E997B3B4-6B51-CF53-E938-7A142C58522B}"/>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Gleichschenkliges Dreieck 14">
              <a:extLst>
                <a:ext uri="{FF2B5EF4-FFF2-40B4-BE49-F238E27FC236}">
                  <a16:creationId xmlns:a16="http://schemas.microsoft.com/office/drawing/2014/main" id="{CC4FC5D3-35DF-1752-4D64-436DDE5159A4}"/>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1" name="Ellipse 15">
              <a:extLst>
                <a:ext uri="{FF2B5EF4-FFF2-40B4-BE49-F238E27FC236}">
                  <a16:creationId xmlns:a16="http://schemas.microsoft.com/office/drawing/2014/main" id="{CF73017F-A966-99AC-1011-5066080A695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2" name="Ellipse 16">
              <a:extLst>
                <a:ext uri="{FF2B5EF4-FFF2-40B4-BE49-F238E27FC236}">
                  <a16:creationId xmlns:a16="http://schemas.microsoft.com/office/drawing/2014/main" id="{DEF03DA2-72D5-4C1D-0970-736FA146C83E}"/>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6" name="Ellipse 16">
              <a:extLst>
                <a:ext uri="{FF2B5EF4-FFF2-40B4-BE49-F238E27FC236}">
                  <a16:creationId xmlns:a16="http://schemas.microsoft.com/office/drawing/2014/main" id="{7C9B0F8D-10E8-5C77-751B-36958D61D549}"/>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8" name="Textfeld 19">
            <a:extLst>
              <a:ext uri="{FF2B5EF4-FFF2-40B4-BE49-F238E27FC236}">
                <a16:creationId xmlns:a16="http://schemas.microsoft.com/office/drawing/2014/main" id="{F37532A6-6FB8-3033-FC0A-BF70140860E9}"/>
              </a:ext>
            </a:extLst>
          </p:cNvPr>
          <p:cNvSpPr txBox="1"/>
          <p:nvPr/>
        </p:nvSpPr>
        <p:spPr>
          <a:xfrm>
            <a:off x="756174" y="3708718"/>
            <a:ext cx="7832730" cy="353943"/>
          </a:xfrm>
          <a:prstGeom prst="rect">
            <a:avLst/>
          </a:prstGeom>
          <a:noFill/>
        </p:spPr>
        <p:txBody>
          <a:bodyPr wrap="square" rtlCol="0">
            <a:spAutoFit/>
          </a:bodyPr>
          <a:lstStyle/>
          <a:p>
            <a:r>
              <a:rPr lang="en-US" sz="1700" noProof="0" dirty="0">
                <a:latin typeface="+mn-lt"/>
              </a:rPr>
              <a:t>Score data points and identify peaks</a:t>
            </a:r>
          </a:p>
        </p:txBody>
      </p:sp>
    </p:spTree>
    <p:extLst>
      <p:ext uri="{BB962C8B-B14F-4D97-AF65-F5344CB8AC3E}">
        <p14:creationId xmlns:p14="http://schemas.microsoft.com/office/powerpoint/2010/main" val="408083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695648"/>
            <a:ext cx="6019371"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Model</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63" y="1091646"/>
            <a:ext cx="2735097" cy="25004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 name="Footer Placeholder 1">
            <a:extLst>
              <a:ext uri="{FF2B5EF4-FFF2-40B4-BE49-F238E27FC236}">
                <a16:creationId xmlns:a16="http://schemas.microsoft.com/office/drawing/2014/main" id="{AA6F06B4-5CD8-4F6A-8264-A3B586547B38}"/>
              </a:ext>
            </a:extLst>
          </p:cNvPr>
          <p:cNvSpPr>
            <a:spLocks noGrp="1"/>
          </p:cNvSpPr>
          <p:nvPr>
            <p:ph type="ftr" idx="11"/>
          </p:nvPr>
        </p:nvSpPr>
        <p:spPr>
          <a:xfrm>
            <a:off x="172363" y="4721234"/>
            <a:ext cx="8686733" cy="233976"/>
          </a:xfrm>
        </p:spPr>
        <p:txBody>
          <a:bodyPr/>
          <a:lstStyle/>
          <a:p>
            <a:r>
              <a:rPr lang="en-US" dirty="0">
                <a:solidFill>
                  <a:schemeClr val="tx1"/>
                </a:solidFill>
              </a:rPr>
              <a:t>[2] Rastogi, D., Johri, P., Donelli, M. et al. Deep learning-integrated MRI brain tumor analysis</a:t>
            </a:r>
          </a:p>
        </p:txBody>
      </p:sp>
      <p:sp>
        <p:nvSpPr>
          <p:cNvPr id="18" name="Textfeld 19">
            <a:extLst>
              <a:ext uri="{FF2B5EF4-FFF2-40B4-BE49-F238E27FC236}">
                <a16:creationId xmlns:a16="http://schemas.microsoft.com/office/drawing/2014/main" id="{0F9ED61D-1D2F-04A3-CA00-2FC20637FA7E}"/>
              </a:ext>
            </a:extLst>
          </p:cNvPr>
          <p:cNvSpPr txBox="1"/>
          <p:nvPr/>
        </p:nvSpPr>
        <p:spPr>
          <a:xfrm>
            <a:off x="841899" y="3015692"/>
            <a:ext cx="7832730" cy="353943"/>
          </a:xfrm>
          <a:prstGeom prst="rect">
            <a:avLst/>
          </a:prstGeom>
          <a:noFill/>
        </p:spPr>
        <p:txBody>
          <a:bodyPr wrap="square" rtlCol="0">
            <a:spAutoFit/>
          </a:bodyPr>
          <a:lstStyle>
            <a:defPPr marR="0" lvl="0" algn="l" rtl="0">
              <a:lnSpc>
                <a:spcPct val="100000"/>
              </a:lnSpc>
              <a:spcBef>
                <a:spcPts val="0"/>
              </a:spcBef>
              <a:spcAft>
                <a:spcPts val="0"/>
              </a:spcAft>
            </a:defPPr>
            <a:lvl1pPr>
              <a:defRPr sz="1700">
                <a:latin typeface="+mn-lt"/>
              </a:defRPr>
            </a:lvl1pPr>
          </a:lstStyle>
          <a:p>
            <a:r>
              <a:rPr lang="en-US" dirty="0"/>
              <a:t>Train encoder–decoder model</a:t>
            </a:r>
          </a:p>
        </p:txBody>
      </p:sp>
      <p:sp>
        <p:nvSpPr>
          <p:cNvPr id="19" name="Textfeld 19">
            <a:extLst>
              <a:ext uri="{FF2B5EF4-FFF2-40B4-BE49-F238E27FC236}">
                <a16:creationId xmlns:a16="http://schemas.microsoft.com/office/drawing/2014/main" id="{308F0DCC-838A-EB53-28AD-333198E3AD03}"/>
              </a:ext>
            </a:extLst>
          </p:cNvPr>
          <p:cNvSpPr txBox="1"/>
          <p:nvPr/>
        </p:nvSpPr>
        <p:spPr>
          <a:xfrm>
            <a:off x="841899" y="3461143"/>
            <a:ext cx="7832730" cy="353943"/>
          </a:xfrm>
          <a:prstGeom prst="rect">
            <a:avLst/>
          </a:prstGeom>
          <a:noFill/>
        </p:spPr>
        <p:txBody>
          <a:bodyPr wrap="square" rtlCol="0">
            <a:spAutoFit/>
          </a:bodyPr>
          <a:lstStyle/>
          <a:p>
            <a:r>
              <a:rPr lang="en-US" sz="1700" noProof="0" dirty="0">
                <a:latin typeface="+mn-lt"/>
              </a:rPr>
              <a:t>Compute reconstruction error</a:t>
            </a:r>
          </a:p>
        </p:txBody>
      </p:sp>
      <p:grpSp>
        <p:nvGrpSpPr>
          <p:cNvPr id="20" name="Group 19">
            <a:extLst>
              <a:ext uri="{FF2B5EF4-FFF2-40B4-BE49-F238E27FC236}">
                <a16:creationId xmlns:a16="http://schemas.microsoft.com/office/drawing/2014/main" id="{200C506F-DD63-2711-7921-DCBC8795F515}"/>
              </a:ext>
            </a:extLst>
          </p:cNvPr>
          <p:cNvGrpSpPr/>
          <p:nvPr/>
        </p:nvGrpSpPr>
        <p:grpSpPr>
          <a:xfrm>
            <a:off x="589708" y="2986797"/>
            <a:ext cx="152198" cy="1559310"/>
            <a:chOff x="501085" y="2896694"/>
            <a:chExt cx="152198" cy="1559310"/>
          </a:xfrm>
        </p:grpSpPr>
        <p:cxnSp>
          <p:nvCxnSpPr>
            <p:cNvPr id="21" name="Gerader Verbinder 50">
              <a:extLst>
                <a:ext uri="{FF2B5EF4-FFF2-40B4-BE49-F238E27FC236}">
                  <a16:creationId xmlns:a16="http://schemas.microsoft.com/office/drawing/2014/main" id="{3C25E222-72BD-BA51-81F9-7F63F48804E3}"/>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2" name="Gleichschenkliges Dreieck 14">
              <a:extLst>
                <a:ext uri="{FF2B5EF4-FFF2-40B4-BE49-F238E27FC236}">
                  <a16:creationId xmlns:a16="http://schemas.microsoft.com/office/drawing/2014/main" id="{DFF293D6-3A56-EDFE-29ED-3ED04334163D}"/>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3" name="Ellipse 15">
              <a:extLst>
                <a:ext uri="{FF2B5EF4-FFF2-40B4-BE49-F238E27FC236}">
                  <a16:creationId xmlns:a16="http://schemas.microsoft.com/office/drawing/2014/main" id="{9457DA58-2CD7-EFDB-3DF3-764E9262EFF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4" name="Ellipse 16">
              <a:extLst>
                <a:ext uri="{FF2B5EF4-FFF2-40B4-BE49-F238E27FC236}">
                  <a16:creationId xmlns:a16="http://schemas.microsoft.com/office/drawing/2014/main" id="{6BCDC6F2-9227-B11A-6243-1B39EA4666E0}"/>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5" name="Ellipse 16">
              <a:extLst>
                <a:ext uri="{FF2B5EF4-FFF2-40B4-BE49-F238E27FC236}">
                  <a16:creationId xmlns:a16="http://schemas.microsoft.com/office/drawing/2014/main" id="{33F356A6-38C3-DD51-25CC-A6D12D168C84}"/>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6" name="Textfeld 19">
            <a:extLst>
              <a:ext uri="{FF2B5EF4-FFF2-40B4-BE49-F238E27FC236}">
                <a16:creationId xmlns:a16="http://schemas.microsoft.com/office/drawing/2014/main" id="{ACA63621-171A-8A22-2D3B-D59A1040B39B}"/>
              </a:ext>
            </a:extLst>
          </p:cNvPr>
          <p:cNvSpPr txBox="1"/>
          <p:nvPr/>
        </p:nvSpPr>
        <p:spPr>
          <a:xfrm>
            <a:off x="841899" y="3935489"/>
            <a:ext cx="7832730" cy="353943"/>
          </a:xfrm>
          <a:prstGeom prst="rect">
            <a:avLst/>
          </a:prstGeom>
          <a:noFill/>
        </p:spPr>
        <p:txBody>
          <a:bodyPr wrap="square" rtlCol="0">
            <a:spAutoFit/>
          </a:bodyPr>
          <a:lstStyle/>
          <a:p>
            <a:r>
              <a:rPr lang="en-US" sz="1700" noProof="0" dirty="0">
                <a:latin typeface="+mn-lt"/>
              </a:rPr>
              <a:t>Identify peaks based on threshold</a:t>
            </a:r>
          </a:p>
        </p:txBody>
      </p:sp>
    </p:spTree>
    <p:extLst>
      <p:ext uri="{BB962C8B-B14F-4D97-AF65-F5344CB8AC3E}">
        <p14:creationId xmlns:p14="http://schemas.microsoft.com/office/powerpoint/2010/main" val="341488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use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19</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1570690289"/>
              </p:ext>
            </p:extLst>
          </p:nvPr>
        </p:nvGraphicFramePr>
        <p:xfrm>
          <a:off x="359999" y="752085"/>
          <a:ext cx="8423999" cy="2585475"/>
        </p:xfrm>
        <a:graphic>
          <a:graphicData uri="http://schemas.openxmlformats.org/drawingml/2006/table">
            <a:tbl>
              <a:tblPr firstRow="1" bandRow="1">
                <a:tableStyleId>{5C22544A-7EE6-4342-B048-85BDC9FD1C3A}</a:tableStyleId>
              </a:tblPr>
              <a:tblGrid>
                <a:gridCol w="1497260">
                  <a:extLst>
                    <a:ext uri="{9D8B030D-6E8A-4147-A177-3AD203B41FA5}">
                      <a16:colId xmlns:a16="http://schemas.microsoft.com/office/drawing/2014/main" val="4273250222"/>
                    </a:ext>
                  </a:extLst>
                </a:gridCol>
                <a:gridCol w="1135759">
                  <a:extLst>
                    <a:ext uri="{9D8B030D-6E8A-4147-A177-3AD203B41FA5}">
                      <a16:colId xmlns:a16="http://schemas.microsoft.com/office/drawing/2014/main" val="2738435818"/>
                    </a:ext>
                  </a:extLst>
                </a:gridCol>
                <a:gridCol w="1505112">
                  <a:extLst>
                    <a:ext uri="{9D8B030D-6E8A-4147-A177-3AD203B41FA5}">
                      <a16:colId xmlns:a16="http://schemas.microsoft.com/office/drawing/2014/main" val="2739909526"/>
                    </a:ext>
                  </a:extLst>
                </a:gridCol>
                <a:gridCol w="1883697">
                  <a:extLst>
                    <a:ext uri="{9D8B030D-6E8A-4147-A177-3AD203B41FA5}">
                      <a16:colId xmlns:a16="http://schemas.microsoft.com/office/drawing/2014/main" val="2431807236"/>
                    </a:ext>
                  </a:extLst>
                </a:gridCol>
                <a:gridCol w="729472">
                  <a:extLst>
                    <a:ext uri="{9D8B030D-6E8A-4147-A177-3AD203B41FA5}">
                      <a16:colId xmlns:a16="http://schemas.microsoft.com/office/drawing/2014/main" val="3509772731"/>
                    </a:ext>
                  </a:extLst>
                </a:gridCol>
                <a:gridCol w="637134">
                  <a:extLst>
                    <a:ext uri="{9D8B030D-6E8A-4147-A177-3AD203B41FA5}">
                      <a16:colId xmlns:a16="http://schemas.microsoft.com/office/drawing/2014/main" val="1354858488"/>
                    </a:ext>
                  </a:extLst>
                </a:gridCol>
                <a:gridCol w="609431">
                  <a:extLst>
                    <a:ext uri="{9D8B030D-6E8A-4147-A177-3AD203B41FA5}">
                      <a16:colId xmlns:a16="http://schemas.microsoft.com/office/drawing/2014/main" val="3551615383"/>
                    </a:ext>
                  </a:extLst>
                </a:gridCol>
                <a:gridCol w="426134">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PC</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PS</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6CE69B81-38AC-6119-613E-CB7E4301ABAB}"/>
              </a:ext>
            </a:extLst>
          </p:cNvPr>
          <p:cNvSpPr txBox="1">
            <a:spLocks/>
          </p:cNvSpPr>
          <p:nvPr/>
        </p:nvSpPr>
        <p:spPr>
          <a:xfrm>
            <a:off x="359999" y="3809329"/>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PS: </a:t>
            </a:r>
            <a:r>
              <a:rPr lang="en-US" sz="1400" dirty="0" err="1">
                <a:latin typeface="+mn-lt"/>
              </a:rPr>
              <a:t>Peakless</a:t>
            </a:r>
            <a:r>
              <a:rPr lang="en-US" sz="1400" dirty="0">
                <a:latin typeface="+mn-lt"/>
              </a:rPr>
              <a:t> Sequences</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3"/>
          <a:stretch>
            <a:fillRect/>
          </a:stretch>
        </p:blipFill>
        <p:spPr>
          <a:xfrm>
            <a:off x="4448620" y="2719366"/>
            <a:ext cx="4410543" cy="1881620"/>
          </a:xfrm>
          <a:prstGeom prst="rect">
            <a:avLst/>
          </a:prstGeom>
        </p:spPr>
      </p:pic>
      <p:pic>
        <p:nvPicPr>
          <p:cNvPr id="2" name="Grafik 1" descr="Ein Bild, das Text, Schrift, Diagramm, Screenshot enthält.&#10;&#10;KI-generierte Inhalte können fehlerhaft sein.">
            <a:extLst>
              <a:ext uri="{FF2B5EF4-FFF2-40B4-BE49-F238E27FC236}">
                <a16:creationId xmlns:a16="http://schemas.microsoft.com/office/drawing/2014/main" id="{293FB40D-0144-BBF8-B2FD-E50A99B45F12}"/>
              </a:ext>
            </a:extLst>
          </p:cNvPr>
          <p:cNvPicPr>
            <a:picLocks noChangeAspect="1"/>
          </p:cNvPicPr>
          <p:nvPr/>
        </p:nvPicPr>
        <p:blipFill>
          <a:blip r:embed="rId4"/>
          <a:stretch>
            <a:fillRect/>
          </a:stretch>
        </p:blipFill>
        <p:spPr>
          <a:xfrm>
            <a:off x="4448618" y="756118"/>
            <a:ext cx="4425253" cy="1861696"/>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634008F-4839-2509-FF46-F99C514FCFDB}"/>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FCEB41E0-2C56-ABA8-88D2-43DD58269B4B}"/>
              </a:ext>
            </a:extLst>
          </p:cNvPr>
          <p:cNvSpPr txBox="1">
            <a:spLocks/>
          </p:cNvSpPr>
          <p:nvPr/>
        </p:nvSpPr>
        <p:spPr>
          <a:xfrm>
            <a:off x="424293" y="732631"/>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Moving-Average-Based Approach </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Minor peaks were undetected</a:t>
            </a:r>
          </a:p>
        </p:txBody>
      </p:sp>
      <p:grpSp>
        <p:nvGrpSpPr>
          <p:cNvPr id="4" name="Gruppieren 3">
            <a:extLst>
              <a:ext uri="{FF2B5EF4-FFF2-40B4-BE49-F238E27FC236}">
                <a16:creationId xmlns:a16="http://schemas.microsoft.com/office/drawing/2014/main" id="{391C2E78-8EA3-9B16-9705-09EBCEE143D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3CD3984-934A-9EBC-897F-42547A084E01}"/>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23B652C4-2F82-FE0C-931C-7E2B844450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BD660619-C6D6-930F-2C96-891D7B7634BB}"/>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09863966-09CB-B6D1-D2A8-07D89752B5AB}"/>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192A73F7-3C00-47B8-EA5F-02D86E924B6B}"/>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83BB430-F280-3D21-565D-3B0AD262C8D8}"/>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AA10836B-74C0-1EB3-4913-DD63A88EC05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30714920-5974-D297-46A2-399744F8ABB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3" name="Picture 12" descr="A graph showing a graph of a price&#10;&#10;AI-generated content may be incorrect.">
            <a:extLst>
              <a:ext uri="{FF2B5EF4-FFF2-40B4-BE49-F238E27FC236}">
                <a16:creationId xmlns:a16="http://schemas.microsoft.com/office/drawing/2014/main" id="{44F4F9FC-D96F-72F9-7539-5C73490F41F5}"/>
              </a:ext>
            </a:extLst>
          </p:cNvPr>
          <p:cNvPicPr>
            <a:picLocks noChangeAspect="1"/>
          </p:cNvPicPr>
          <p:nvPr/>
        </p:nvPicPr>
        <p:blipFill>
          <a:blip r:embed="rId3"/>
          <a:srcRect l="3652"/>
          <a:stretch>
            <a:fillRect/>
          </a:stretch>
        </p:blipFill>
        <p:spPr>
          <a:xfrm>
            <a:off x="4457699" y="731916"/>
            <a:ext cx="4517151" cy="1859813"/>
          </a:xfrm>
          <a:prstGeom prst="rect">
            <a:avLst/>
          </a:prstGeom>
        </p:spPr>
      </p:pic>
      <p:pic>
        <p:nvPicPr>
          <p:cNvPr id="17" name="Picture 16" descr="A graph of a graph showing a number of red and blue lines&#10;&#10;AI-generated content may be incorrect.">
            <a:extLst>
              <a:ext uri="{FF2B5EF4-FFF2-40B4-BE49-F238E27FC236}">
                <a16:creationId xmlns:a16="http://schemas.microsoft.com/office/drawing/2014/main" id="{245DA03D-2999-DA5A-DC9D-81A243668062}"/>
              </a:ext>
            </a:extLst>
          </p:cNvPr>
          <p:cNvPicPr>
            <a:picLocks noChangeAspect="1"/>
          </p:cNvPicPr>
          <p:nvPr/>
        </p:nvPicPr>
        <p:blipFill>
          <a:blip r:embed="rId4"/>
          <a:srcRect l="2563"/>
          <a:stretch>
            <a:fillRect/>
          </a:stretch>
        </p:blipFill>
        <p:spPr>
          <a:xfrm>
            <a:off x="4457699" y="2656724"/>
            <a:ext cx="4518000" cy="1833162"/>
          </a:xfrm>
          <a:prstGeom prst="rect">
            <a:avLst/>
          </a:prstGeom>
        </p:spPr>
      </p:pic>
    </p:spTree>
    <p:extLst>
      <p:ext uri="{BB962C8B-B14F-4D97-AF65-F5344CB8AC3E}">
        <p14:creationId xmlns:p14="http://schemas.microsoft.com/office/powerpoint/2010/main" val="214062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pic>
        <p:nvPicPr>
          <p:cNvPr id="4" name="Picture 3" descr="A graph showing a line of blue and red lines&#10;&#10;AI-generated content may be incorrect.">
            <a:extLst>
              <a:ext uri="{FF2B5EF4-FFF2-40B4-BE49-F238E27FC236}">
                <a16:creationId xmlns:a16="http://schemas.microsoft.com/office/drawing/2014/main" id="{B7269CEC-4CB0-40D5-7766-1E60C42EE919}"/>
              </a:ext>
            </a:extLst>
          </p:cNvPr>
          <p:cNvPicPr>
            <a:picLocks noChangeAspect="1"/>
          </p:cNvPicPr>
          <p:nvPr/>
        </p:nvPicPr>
        <p:blipFill>
          <a:blip r:embed="rId3"/>
          <a:stretch>
            <a:fillRect/>
          </a:stretch>
        </p:blipFill>
        <p:spPr>
          <a:xfrm>
            <a:off x="4521699" y="912394"/>
            <a:ext cx="4449600" cy="1764497"/>
          </a:xfrm>
          <a:prstGeom prst="rect">
            <a:avLst/>
          </a:prstGeom>
        </p:spPr>
      </p:pic>
      <p:pic>
        <p:nvPicPr>
          <p:cNvPr id="16" name="Picture 15" descr="A graph with blue and red lines&#10;&#10;AI-generated content may be incorrect.">
            <a:extLst>
              <a:ext uri="{FF2B5EF4-FFF2-40B4-BE49-F238E27FC236}">
                <a16:creationId xmlns:a16="http://schemas.microsoft.com/office/drawing/2014/main" id="{0857F2F4-DB93-8E5B-D02D-FDE7D282E1E4}"/>
              </a:ext>
            </a:extLst>
          </p:cNvPr>
          <p:cNvPicPr>
            <a:picLocks noChangeAspect="1"/>
          </p:cNvPicPr>
          <p:nvPr/>
        </p:nvPicPr>
        <p:blipFill>
          <a:blip r:embed="rId4"/>
          <a:stretch>
            <a:fillRect/>
          </a:stretch>
        </p:blipFill>
        <p:spPr>
          <a:xfrm>
            <a:off x="4521699" y="2770057"/>
            <a:ext cx="4449600" cy="1757959"/>
          </a:xfrm>
          <a:prstGeom prst="rect">
            <a:avLst/>
          </a:prstGeom>
        </p:spPr>
      </p:pic>
    </p:spTree>
    <p:extLst>
      <p:ext uri="{BB962C8B-B14F-4D97-AF65-F5344CB8AC3E}">
        <p14:creationId xmlns:p14="http://schemas.microsoft.com/office/powerpoint/2010/main" val="424605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pic>
        <p:nvPicPr>
          <p:cNvPr id="4" name="Picture 3" descr="A graph showing a red line&#10;&#10;AI-generated content may be incorrect.">
            <a:extLst>
              <a:ext uri="{FF2B5EF4-FFF2-40B4-BE49-F238E27FC236}">
                <a16:creationId xmlns:a16="http://schemas.microsoft.com/office/drawing/2014/main" id="{FABB4501-B4A1-154F-5D43-8370704176DB}"/>
              </a:ext>
            </a:extLst>
          </p:cNvPr>
          <p:cNvPicPr>
            <a:picLocks noChangeAspect="1"/>
          </p:cNvPicPr>
          <p:nvPr/>
        </p:nvPicPr>
        <p:blipFill>
          <a:blip r:embed="rId3"/>
          <a:srcRect l="2446"/>
          <a:stretch>
            <a:fillRect/>
          </a:stretch>
        </p:blipFill>
        <p:spPr>
          <a:xfrm>
            <a:off x="4448247" y="873644"/>
            <a:ext cx="4449600" cy="1803247"/>
          </a:xfrm>
          <a:prstGeom prst="rect">
            <a:avLst/>
          </a:prstGeom>
        </p:spPr>
      </p:pic>
      <p:pic>
        <p:nvPicPr>
          <p:cNvPr id="17" name="Picture 16" descr="A graph showing a graph of a graph&#10;&#10;AI-generated content may be incorrect.">
            <a:extLst>
              <a:ext uri="{FF2B5EF4-FFF2-40B4-BE49-F238E27FC236}">
                <a16:creationId xmlns:a16="http://schemas.microsoft.com/office/drawing/2014/main" id="{E04EA538-C6C9-8D45-27E5-8C6AA48C8325}"/>
              </a:ext>
            </a:extLst>
          </p:cNvPr>
          <p:cNvPicPr>
            <a:picLocks noChangeAspect="1"/>
          </p:cNvPicPr>
          <p:nvPr/>
        </p:nvPicPr>
        <p:blipFill>
          <a:blip r:embed="rId4"/>
          <a:srcRect l="2762"/>
          <a:stretch>
            <a:fillRect/>
          </a:stretch>
        </p:blipFill>
        <p:spPr>
          <a:xfrm>
            <a:off x="4448247" y="2734384"/>
            <a:ext cx="4449600" cy="1809107"/>
          </a:xfrm>
          <a:prstGeom prst="rect">
            <a:avLst/>
          </a:prstGeom>
        </p:spPr>
      </p:pic>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29</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dirty="0">
                <a:latin typeface="+mn-lt"/>
              </a:rPr>
              <a:t>Precision and Recall</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dirty="0">
                <a:latin typeface="+mn-lt"/>
              </a:rPr>
              <a:t>Applicability</a:t>
            </a:r>
            <a:endParaRPr lang="en-US" sz="1543" noProof="0" dirty="0">
              <a:latin typeface="+mn-lt"/>
            </a:endParaRP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87475" y="4279564"/>
            <a:ext cx="1053723" cy="5613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BC95A36-FB80-DAC5-F327-DBF17380DC2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3C6B6DE-3520-75B3-44AD-34B2CDE415E3}"/>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marL="117729" indent="0" algn="ctr">
              <a:lnSpc>
                <a:spcPct val="114000"/>
              </a:lnSpc>
              <a:spcBef>
                <a:spcPts val="1200"/>
              </a:spcBef>
              <a:buNone/>
            </a:pPr>
            <a:r>
              <a:rPr lang="en-US" sz="1700" dirty="0">
                <a:latin typeface="+mn-lt"/>
              </a:rPr>
              <a:t>Comparison with pseudo labels</a:t>
            </a:r>
          </a:p>
        </p:txBody>
      </p:sp>
      <p:grpSp>
        <p:nvGrpSpPr>
          <p:cNvPr id="4" name="Gruppieren 3">
            <a:extLst>
              <a:ext uri="{FF2B5EF4-FFF2-40B4-BE49-F238E27FC236}">
                <a16:creationId xmlns:a16="http://schemas.microsoft.com/office/drawing/2014/main" id="{A69080BD-8150-480A-7ACB-41AEFED2F85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DA22A017-3761-0665-9B9B-4F9679808186}"/>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A19BCD48-7965-57E6-AF4D-9E6CF3C3FD74}"/>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E2AB3A8-617A-9FF3-2677-ABCD0B1FB8C6}"/>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6ED52007-B001-6513-F8B9-D195E9B347C4}"/>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E81EE87-19DA-E272-FC4C-7C855F04CBE7}"/>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C609E38A-DC99-573D-6076-4A2A7E700864}"/>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BCD7284F-32CF-60F1-D30D-E0579A4E092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7E59DC4F-C08A-DAFD-3EB7-ABDC012F12C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25851E03-D9FB-3DBB-5F97-F341DCD8DE78}"/>
              </a:ext>
            </a:extLst>
          </p:cNvPr>
          <p:cNvSpPr txBox="1">
            <a:spLocks/>
          </p:cNvSpPr>
          <p:nvPr/>
        </p:nvSpPr>
        <p:spPr>
          <a:xfrm>
            <a:off x="0" y="4333795"/>
            <a:ext cx="873841" cy="425197"/>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graphicFrame>
        <p:nvGraphicFramePr>
          <p:cNvPr id="14" name="Diagramm 13">
            <a:extLst>
              <a:ext uri="{FF2B5EF4-FFF2-40B4-BE49-F238E27FC236}">
                <a16:creationId xmlns:a16="http://schemas.microsoft.com/office/drawing/2014/main" id="{287E3456-C002-AB75-32D7-355489338926}"/>
              </a:ext>
            </a:extLst>
          </p:cNvPr>
          <p:cNvGraphicFramePr/>
          <p:nvPr>
            <p:extLst>
              <p:ext uri="{D42A27DB-BD31-4B8C-83A1-F6EECF244321}">
                <p14:modId xmlns:p14="http://schemas.microsoft.com/office/powerpoint/2010/main" val="2609850044"/>
              </p:ext>
            </p:extLst>
          </p:nvPr>
        </p:nvGraphicFramePr>
        <p:xfrm>
          <a:off x="359999" y="1475334"/>
          <a:ext cx="8424000" cy="31284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75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practice: Threshold-Based Detection</a:t>
            </a:r>
          </a:p>
          <a:p>
            <a:pPr lvl="0">
              <a:lnSpc>
                <a:spcPct val="114000"/>
              </a:lnSpc>
              <a:spcBef>
                <a:spcPts val="1200"/>
              </a:spcBef>
            </a:pPr>
            <a:endParaRPr lang="en-US" sz="1700" dirty="0">
              <a:latin typeface="+mn-lt"/>
            </a:endParaRPr>
          </a:p>
          <a:p>
            <a:pPr lvl="0">
              <a:lnSpc>
                <a:spcPct val="114000"/>
              </a:lnSpc>
              <a:spcBef>
                <a:spcPts val="1200"/>
              </a:spcBef>
            </a:pPr>
            <a:r>
              <a:rPr lang="en-US" sz="1700" dirty="0">
                <a:latin typeface="+mn-lt"/>
              </a:rPr>
              <a:t>Best results based of visual inspections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33</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84CF061D-0C69-A818-65E0-0CD6C6AAFE3F}"/>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03BC4A43-B96C-5C53-ADF4-508D3CBE1EE6}"/>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endParaRPr lang="en-US" sz="1700" noProof="0" dirty="0">
              <a:latin typeface="+mn-lt"/>
            </a:endParaRPr>
          </a:p>
        </p:txBody>
      </p:sp>
      <p:grpSp>
        <p:nvGrpSpPr>
          <p:cNvPr id="4" name="Gruppieren 3">
            <a:extLst>
              <a:ext uri="{FF2B5EF4-FFF2-40B4-BE49-F238E27FC236}">
                <a16:creationId xmlns:a16="http://schemas.microsoft.com/office/drawing/2014/main" id="{525E0BCF-603C-7AE0-6622-9704706656D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AEA5DB48-19CC-2AD8-8ED3-CCA880FBA2D3}"/>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FBD5035-DAD6-241D-2FE4-75B598564F4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96377F49-D525-7D97-6A9D-FC9C009CD7E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B2BD9AE4-DE4C-3A53-BEFB-647210E568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0D58199-46E7-BC31-F818-46D69DE34AFA}"/>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64AE62B-E503-AFB9-4BBC-9022739112E5}"/>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26BA3C3C-223D-FD3C-CECE-6AFD7EC3DF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074A74EB-5208-4B5F-A0FB-2C3930E517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449837C0-68AD-9F3A-3F66-0781265AAE0B}"/>
              </a:ext>
            </a:extLst>
          </p:cNvPr>
          <p:cNvSpPr txBox="1">
            <a:spLocks/>
          </p:cNvSpPr>
          <p:nvPr/>
        </p:nvSpPr>
        <p:spPr>
          <a:xfrm>
            <a:off x="262943" y="4137697"/>
            <a:ext cx="1916297"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
        <p:nvSpPr>
          <p:cNvPr id="3" name="Rechteck: abgerundete Ecken 2">
            <a:extLst>
              <a:ext uri="{FF2B5EF4-FFF2-40B4-BE49-F238E27FC236}">
                <a16:creationId xmlns:a16="http://schemas.microsoft.com/office/drawing/2014/main" id="{3A70435C-D139-0AA4-08A1-678ADD0B27A5}"/>
              </a:ext>
            </a:extLst>
          </p:cNvPr>
          <p:cNvSpPr/>
          <p:nvPr/>
        </p:nvSpPr>
        <p:spPr>
          <a:xfrm>
            <a:off x="376423"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1. Start with a simple method</a:t>
            </a:r>
          </a:p>
        </p:txBody>
      </p:sp>
      <p:sp>
        <p:nvSpPr>
          <p:cNvPr id="13" name="Rechteck: abgerundete Ecken 12">
            <a:extLst>
              <a:ext uri="{FF2B5EF4-FFF2-40B4-BE49-F238E27FC236}">
                <a16:creationId xmlns:a16="http://schemas.microsoft.com/office/drawing/2014/main" id="{E0EB8A4D-9436-3F21-9BBD-22B5C2A4B856}"/>
              </a:ext>
            </a:extLst>
          </p:cNvPr>
          <p:cNvSpPr/>
          <p:nvPr/>
        </p:nvSpPr>
        <p:spPr>
          <a:xfrm>
            <a:off x="2450437"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and develop suitable input features</a:t>
            </a:r>
            <a:endParaRPr lang="en-US" noProof="0" dirty="0">
              <a:solidFill>
                <a:schemeClr val="tx1"/>
              </a:solidFill>
            </a:endParaRPr>
          </a:p>
        </p:txBody>
      </p:sp>
      <p:sp>
        <p:nvSpPr>
          <p:cNvPr id="14" name="Rechteck: abgerundete Ecken 13">
            <a:extLst>
              <a:ext uri="{FF2B5EF4-FFF2-40B4-BE49-F238E27FC236}">
                <a16:creationId xmlns:a16="http://schemas.microsoft.com/office/drawing/2014/main" id="{17371F64-C9A5-2B15-978A-7F29E60F3D24}"/>
              </a:ext>
            </a:extLst>
          </p:cNvPr>
          <p:cNvSpPr/>
          <p:nvPr/>
        </p:nvSpPr>
        <p:spPr>
          <a:xfrm>
            <a:off x="4524451"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Optimize the parameters</a:t>
            </a:r>
            <a:endParaRPr lang="en-US" noProof="0" dirty="0">
              <a:solidFill>
                <a:schemeClr val="tx1"/>
              </a:solidFill>
            </a:endParaRPr>
          </a:p>
        </p:txBody>
      </p:sp>
      <p:sp>
        <p:nvSpPr>
          <p:cNvPr id="15" name="Rechteck: abgerundete Ecken 14">
            <a:extLst>
              <a:ext uri="{FF2B5EF4-FFF2-40B4-BE49-F238E27FC236}">
                <a16:creationId xmlns:a16="http://schemas.microsoft.com/office/drawing/2014/main" id="{F19AD574-9CEB-0F95-C144-5788B37DC1B2}"/>
              </a:ext>
            </a:extLst>
          </p:cNvPr>
          <p:cNvSpPr/>
          <p:nvPr/>
        </p:nvSpPr>
        <p:spPr>
          <a:xfrm>
            <a:off x="7252378"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Try a more complex approach</a:t>
            </a:r>
            <a:endParaRPr lang="en-US" noProof="0" dirty="0">
              <a:solidFill>
                <a:schemeClr val="tx1"/>
              </a:solidFill>
            </a:endParaRPr>
          </a:p>
        </p:txBody>
      </p:sp>
      <p:cxnSp>
        <p:nvCxnSpPr>
          <p:cNvPr id="17" name="Gerade Verbindung mit Pfeil 16">
            <a:extLst>
              <a:ext uri="{FF2B5EF4-FFF2-40B4-BE49-F238E27FC236}">
                <a16:creationId xmlns:a16="http://schemas.microsoft.com/office/drawing/2014/main" id="{CEB8A14F-BB68-5D51-CC3E-237D8B2DD0BE}"/>
              </a:ext>
            </a:extLst>
          </p:cNvPr>
          <p:cNvCxnSpPr>
            <a:stCxn id="3" idx="3"/>
            <a:endCxn id="13" idx="1"/>
          </p:cNvCxnSpPr>
          <p:nvPr/>
        </p:nvCxnSpPr>
        <p:spPr>
          <a:xfrm>
            <a:off x="1908043"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C6E52A8-5EBC-23E7-6DC6-C43C0EC7CF3C}"/>
              </a:ext>
            </a:extLst>
          </p:cNvPr>
          <p:cNvCxnSpPr>
            <a:cxnSpLocks/>
            <a:stCxn id="13" idx="3"/>
            <a:endCxn id="14" idx="1"/>
          </p:cNvCxnSpPr>
          <p:nvPr/>
        </p:nvCxnSpPr>
        <p:spPr>
          <a:xfrm>
            <a:off x="3982057"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B9E65F3E-EF5D-AE23-FA81-C0F9223EC56C}"/>
              </a:ext>
            </a:extLst>
          </p:cNvPr>
          <p:cNvCxnSpPr>
            <a:cxnSpLocks/>
            <a:stCxn id="14" idx="3"/>
            <a:endCxn id="15" idx="1"/>
          </p:cNvCxnSpPr>
          <p:nvPr/>
        </p:nvCxnSpPr>
        <p:spPr>
          <a:xfrm>
            <a:off x="6056071" y="2311413"/>
            <a:ext cx="11963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BFABFD2-DE34-2B8D-C206-B114421CD49A}"/>
              </a:ext>
            </a:extLst>
          </p:cNvPr>
          <p:cNvSpPr/>
          <p:nvPr/>
        </p:nvSpPr>
        <p:spPr>
          <a:xfrm>
            <a:off x="4730191" y="3672663"/>
            <a:ext cx="1120140" cy="32446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Done</a:t>
            </a:r>
            <a:endParaRPr lang="de-DE" dirty="0">
              <a:solidFill>
                <a:schemeClr val="tx1"/>
              </a:solidFill>
            </a:endParaRPr>
          </a:p>
        </p:txBody>
      </p:sp>
      <p:cxnSp>
        <p:nvCxnSpPr>
          <p:cNvPr id="29" name="Gerade Verbindung mit Pfeil 28">
            <a:extLst>
              <a:ext uri="{FF2B5EF4-FFF2-40B4-BE49-F238E27FC236}">
                <a16:creationId xmlns:a16="http://schemas.microsoft.com/office/drawing/2014/main" id="{1E1B22E1-AF76-9754-F35F-0D1EF4BB5EEA}"/>
              </a:ext>
            </a:extLst>
          </p:cNvPr>
          <p:cNvCxnSpPr>
            <a:cxnSpLocks/>
            <a:stCxn id="14" idx="2"/>
            <a:endCxn id="28" idx="0"/>
          </p:cNvCxnSpPr>
          <p:nvPr/>
        </p:nvCxnSpPr>
        <p:spPr>
          <a:xfrm>
            <a:off x="5290261" y="2819241"/>
            <a:ext cx="0" cy="853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6C68D9E-5978-C63C-971C-53AA0CF116F1}"/>
              </a:ext>
            </a:extLst>
          </p:cNvPr>
          <p:cNvSpPr txBox="1"/>
          <p:nvPr/>
        </p:nvSpPr>
        <p:spPr>
          <a:xfrm>
            <a:off x="4429201" y="3079048"/>
            <a:ext cx="861060" cy="307777"/>
          </a:xfrm>
          <a:prstGeom prst="rect">
            <a:avLst/>
          </a:prstGeom>
          <a:noFill/>
        </p:spPr>
        <p:txBody>
          <a:bodyPr wrap="square" rtlCol="0">
            <a:spAutoFit/>
          </a:bodyPr>
          <a:lstStyle/>
          <a:p>
            <a:r>
              <a:rPr lang="en-US" noProof="0" dirty="0"/>
              <a:t>Success</a:t>
            </a:r>
            <a:endParaRPr lang="de-DE" dirty="0"/>
          </a:p>
        </p:txBody>
      </p:sp>
      <p:sp>
        <p:nvSpPr>
          <p:cNvPr id="36" name="Textfeld 35">
            <a:extLst>
              <a:ext uri="{FF2B5EF4-FFF2-40B4-BE49-F238E27FC236}">
                <a16:creationId xmlns:a16="http://schemas.microsoft.com/office/drawing/2014/main" id="{EB1CE632-30D2-E6E9-7DCC-94B66BD435A4}"/>
              </a:ext>
            </a:extLst>
          </p:cNvPr>
          <p:cNvSpPr txBox="1"/>
          <p:nvPr/>
        </p:nvSpPr>
        <p:spPr>
          <a:xfrm>
            <a:off x="6291074" y="2311412"/>
            <a:ext cx="861060" cy="307777"/>
          </a:xfrm>
          <a:prstGeom prst="rect">
            <a:avLst/>
          </a:prstGeom>
          <a:noFill/>
        </p:spPr>
        <p:txBody>
          <a:bodyPr wrap="square" rtlCol="0">
            <a:spAutoFit/>
          </a:bodyPr>
          <a:lstStyle/>
          <a:p>
            <a:r>
              <a:rPr lang="en-US" noProof="0" dirty="0"/>
              <a:t>Failure</a:t>
            </a:r>
            <a:endParaRPr lang="de-DE" dirty="0"/>
          </a:p>
        </p:txBody>
      </p:sp>
    </p:spTree>
    <p:extLst>
      <p:ext uri="{BB962C8B-B14F-4D97-AF65-F5344CB8AC3E}">
        <p14:creationId xmlns:p14="http://schemas.microsoft.com/office/powerpoint/2010/main" val="309552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a:t>
            </a:r>
          </a:p>
          <a:p>
            <a:pPr lvl="0" indent="-336550">
              <a:lnSpc>
                <a:spcPct val="115000"/>
              </a:lnSpc>
              <a:spcBef>
                <a:spcPts val="1200"/>
              </a:spcBef>
              <a:buSzPts val="1700"/>
            </a:pPr>
            <a:r>
              <a:rPr lang="en-US" sz="1700" noProof="0" dirty="0">
                <a:latin typeface="+mn-lt"/>
              </a:rPr>
              <a:t>Sharp edges seem to cause the peaks in the current</a:t>
            </a:r>
          </a:p>
          <a:p>
            <a:pPr lvl="0" indent="-336550">
              <a:lnSpc>
                <a:spcPct val="115000"/>
              </a:lnSpc>
              <a:spcBef>
                <a:spcPts val="1200"/>
              </a:spcBef>
              <a:buSzPts val="1700"/>
            </a:pPr>
            <a:endParaRPr lang="en-US" sz="1700" noProof="0" dirty="0">
              <a:latin typeface="+mn-lt"/>
            </a:endParaRPr>
          </a:p>
          <a:p>
            <a:pPr lvl="0" indent="-336550">
              <a:lnSpc>
                <a:spcPct val="115000"/>
              </a:lnSpc>
              <a:spcBef>
                <a:spcPts val="1200"/>
              </a:spcBef>
              <a:buSzPts val="1700"/>
              <a:buFont typeface="Wingdings" panose="05000000000000000000" pitchFamily="2" charset="2"/>
              <a:buChar char="Ø"/>
            </a:pPr>
            <a:r>
              <a:rPr lang="en-US" sz="1700" noProof="0" dirty="0">
                <a:latin typeface="+mn-lt"/>
              </a:rPr>
              <a:t>There seems to be an issue within the planning unit</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Consider the width of each peak and its proximity to </a:t>
            </a:r>
            <a:br>
              <a:rPr lang="en-US" sz="1700" noProof="0" dirty="0">
                <a:latin typeface="+mn-lt"/>
              </a:rPr>
            </a:br>
            <a:r>
              <a:rPr lang="en-US" sz="1700" noProof="0" dirty="0">
                <a:latin typeface="+mn-lt"/>
              </a:rPr>
              <a:t>neighboring peaks</a:t>
            </a:r>
          </a:p>
          <a:p>
            <a:pPr indent="-336550">
              <a:lnSpc>
                <a:spcPct val="115000"/>
              </a:lnSpc>
              <a:spcBef>
                <a:spcPts val="1200"/>
              </a:spcBef>
              <a:buSzPts val="1700"/>
            </a:pPr>
            <a:endParaRPr lang="en-US" sz="1700" dirty="0">
              <a:latin typeface="+mn-lt"/>
            </a:endParaRPr>
          </a:p>
          <a:p>
            <a:pPr indent="-336550">
              <a:lnSpc>
                <a:spcPct val="115000"/>
              </a:lnSpc>
              <a:spcBef>
                <a:spcPts val="1200"/>
              </a:spcBef>
              <a:buSzPts val="1700"/>
            </a:pPr>
            <a:r>
              <a:rPr lang="en-US" sz="1700" dirty="0">
                <a:latin typeface="+mn-lt"/>
              </a:rPr>
              <a:t>Rescale the signals by a material-specific factor</a:t>
            </a: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r>
              <a:rPr lang="en-US" sz="1700" dirty="0">
                <a:latin typeface="+mn-lt"/>
              </a:rPr>
              <a:t>C</a:t>
            </a:r>
            <a:r>
              <a:rPr lang="en-US" sz="1700" noProof="0" dirty="0">
                <a:latin typeface="+mn-lt"/>
              </a:rPr>
              <a:t>luster formation: peaks that are close to each other </a:t>
            </a:r>
            <a:br>
              <a:rPr lang="en-US" sz="1700" noProof="0" dirty="0">
                <a:latin typeface="+mn-lt"/>
              </a:rPr>
            </a:br>
            <a:r>
              <a:rPr lang="en-US" sz="1700" noProof="0" dirty="0">
                <a:latin typeface="+mn-lt"/>
              </a:rPr>
              <a:t>are combined</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grpSp>
        <p:nvGrpSpPr>
          <p:cNvPr id="15" name="Gruppieren 14">
            <a:extLst>
              <a:ext uri="{FF2B5EF4-FFF2-40B4-BE49-F238E27FC236}">
                <a16:creationId xmlns:a16="http://schemas.microsoft.com/office/drawing/2014/main" id="{A6DF7811-37E1-4E49-5F8F-74AC981F92C6}"/>
              </a:ext>
            </a:extLst>
          </p:cNvPr>
          <p:cNvGrpSpPr/>
          <p:nvPr/>
        </p:nvGrpSpPr>
        <p:grpSpPr>
          <a:xfrm>
            <a:off x="7569197" y="3012474"/>
            <a:ext cx="708662" cy="1378225"/>
            <a:chOff x="4114798" y="2834640"/>
            <a:chExt cx="800102" cy="1556060"/>
          </a:xfrm>
        </p:grpSpPr>
        <p:pic>
          <p:nvPicPr>
            <p:cNvPr id="3" name="Grafik 2" descr="Ein Bild, das Text, Schrift, Diagramm, Screenshot enthält.&#10;&#10;KI-generierte Inhalte können fehlerhaft sein.">
              <a:extLst>
                <a:ext uri="{FF2B5EF4-FFF2-40B4-BE49-F238E27FC236}">
                  <a16:creationId xmlns:a16="http://schemas.microsoft.com/office/drawing/2014/main" id="{75D76BCB-57BC-00F8-5586-40B7D4BD89CE}"/>
                </a:ext>
              </a:extLst>
            </p:cNvPr>
            <p:cNvPicPr>
              <a:picLocks noChangeAspect="1"/>
            </p:cNvPicPr>
            <p:nvPr/>
          </p:nvPicPr>
          <p:blipFill>
            <a:blip r:embed="rId3"/>
            <a:srcRect l="29823" t="3570" r="52097" b="12847"/>
            <a:stretch>
              <a:fillRect/>
            </a:stretch>
          </p:blipFill>
          <p:spPr>
            <a:xfrm>
              <a:off x="4114799" y="2834640"/>
              <a:ext cx="800101" cy="1556060"/>
            </a:xfrm>
            <a:prstGeom prst="rect">
              <a:avLst/>
            </a:prstGeom>
          </p:spPr>
        </p:pic>
        <p:sp>
          <p:nvSpPr>
            <p:cNvPr id="14" name="Rechteck 13">
              <a:extLst>
                <a:ext uri="{FF2B5EF4-FFF2-40B4-BE49-F238E27FC236}">
                  <a16:creationId xmlns:a16="http://schemas.microsoft.com/office/drawing/2014/main" id="{266C7171-ADE3-DD5A-DAD9-CF34CE9FDE84}"/>
                </a:ext>
              </a:extLst>
            </p:cNvPr>
            <p:cNvSpPr/>
            <p:nvPr/>
          </p:nvSpPr>
          <p:spPr>
            <a:xfrm>
              <a:off x="4114798"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8AD6224C-324E-4F57-13D8-0018D85C39D6}"/>
              </a:ext>
            </a:extLst>
          </p:cNvPr>
          <p:cNvGrpSpPr/>
          <p:nvPr/>
        </p:nvGrpSpPr>
        <p:grpSpPr>
          <a:xfrm>
            <a:off x="5923277" y="3012475"/>
            <a:ext cx="708661" cy="1378225"/>
            <a:chOff x="5768339" y="2834640"/>
            <a:chExt cx="800101" cy="1556060"/>
          </a:xfrm>
        </p:grpSpPr>
        <p:pic>
          <p:nvPicPr>
            <p:cNvPr id="13" name="Grafik 12" descr="Ein Bild, das Text, Schrift, Diagramm, Screenshot enthält.&#10;&#10;KI-generierte Inhalte können fehlerhaft sein.">
              <a:extLst>
                <a:ext uri="{FF2B5EF4-FFF2-40B4-BE49-F238E27FC236}">
                  <a16:creationId xmlns:a16="http://schemas.microsoft.com/office/drawing/2014/main" id="{01CFAE39-F31F-E2F4-AE45-69DA3C1B83B3}"/>
                </a:ext>
              </a:extLst>
            </p:cNvPr>
            <p:cNvPicPr>
              <a:picLocks noChangeAspect="1"/>
            </p:cNvPicPr>
            <p:nvPr/>
          </p:nvPicPr>
          <p:blipFill>
            <a:blip r:embed="rId4"/>
            <a:srcRect l="29758" t="3563" r="52201" b="13035"/>
            <a:stretch>
              <a:fillRect/>
            </a:stretch>
          </p:blipFill>
          <p:spPr>
            <a:xfrm>
              <a:off x="5768340" y="2834640"/>
              <a:ext cx="800100" cy="1556060"/>
            </a:xfrm>
            <a:prstGeom prst="rect">
              <a:avLst/>
            </a:prstGeom>
          </p:spPr>
        </p:pic>
        <p:sp>
          <p:nvSpPr>
            <p:cNvPr id="16" name="Rechteck 15">
              <a:extLst>
                <a:ext uri="{FF2B5EF4-FFF2-40B4-BE49-F238E27FC236}">
                  <a16:creationId xmlns:a16="http://schemas.microsoft.com/office/drawing/2014/main" id="{E8FCCBC8-810C-4303-5F3F-05784024AED8}"/>
                </a:ext>
              </a:extLst>
            </p:cNvPr>
            <p:cNvSpPr/>
            <p:nvPr/>
          </p:nvSpPr>
          <p:spPr>
            <a:xfrm>
              <a:off x="5768339"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9" name="Gerade Verbindung mit Pfeil 18">
            <a:extLst>
              <a:ext uri="{FF2B5EF4-FFF2-40B4-BE49-F238E27FC236}">
                <a16:creationId xmlns:a16="http://schemas.microsoft.com/office/drawing/2014/main" id="{A3FEF554-0FCF-D7A7-C306-A504A396D1FA}"/>
              </a:ext>
            </a:extLst>
          </p:cNvPr>
          <p:cNvCxnSpPr>
            <a:cxnSpLocks/>
            <a:stCxn id="16" idx="3"/>
            <a:endCxn id="3" idx="1"/>
          </p:cNvCxnSpPr>
          <p:nvPr/>
        </p:nvCxnSpPr>
        <p:spPr>
          <a:xfrm flipV="1">
            <a:off x="6631938" y="3701587"/>
            <a:ext cx="9372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9CCFC0AE-DAB7-2ED6-30B9-0B7CCBE1B254}"/>
              </a:ext>
            </a:extLst>
          </p:cNvPr>
          <p:cNvGrpSpPr/>
          <p:nvPr/>
        </p:nvGrpSpPr>
        <p:grpSpPr>
          <a:xfrm>
            <a:off x="5923277" y="1083077"/>
            <a:ext cx="2354582" cy="1181100"/>
            <a:chOff x="5459727" y="1046093"/>
            <a:chExt cx="2354582" cy="1181100"/>
          </a:xfrm>
        </p:grpSpPr>
        <p:grpSp>
          <p:nvGrpSpPr>
            <p:cNvPr id="22" name="Gruppieren 21">
              <a:extLst>
                <a:ext uri="{FF2B5EF4-FFF2-40B4-BE49-F238E27FC236}">
                  <a16:creationId xmlns:a16="http://schemas.microsoft.com/office/drawing/2014/main" id="{F7FAE6C6-9B99-AA02-5286-9FB96F7EFA21}"/>
                </a:ext>
              </a:extLst>
            </p:cNvPr>
            <p:cNvGrpSpPr/>
            <p:nvPr/>
          </p:nvGrpSpPr>
          <p:grpSpPr>
            <a:xfrm>
              <a:off x="5459727" y="1046093"/>
              <a:ext cx="2354582" cy="1181100"/>
              <a:chOff x="5372098" y="1005840"/>
              <a:chExt cx="2354582" cy="1181100"/>
            </a:xfrm>
          </p:grpSpPr>
          <p:pic>
            <p:nvPicPr>
              <p:cNvPr id="20" name="Grafik 19" descr="Ein Bild, das Reihe, Diagramm, Text, Zahl enthält.&#10;&#10;KI-generierte Inhalte können fehlerhaft sein.">
                <a:extLst>
                  <a:ext uri="{FF2B5EF4-FFF2-40B4-BE49-F238E27FC236}">
                    <a16:creationId xmlns:a16="http://schemas.microsoft.com/office/drawing/2014/main" id="{5F4E4FFB-7C5A-4785-BD9F-75FC37C9D372}"/>
                  </a:ext>
                </a:extLst>
              </p:cNvPr>
              <p:cNvPicPr>
                <a:picLocks noChangeAspect="1"/>
              </p:cNvPicPr>
              <p:nvPr/>
            </p:nvPicPr>
            <p:blipFill>
              <a:blip r:embed="rId5"/>
              <a:srcRect l="6550" t="4560" r="20746" b="9882"/>
              <a:stretch>
                <a:fillRect/>
              </a:stretch>
            </p:blipFill>
            <p:spPr>
              <a:xfrm>
                <a:off x="5372099" y="1005840"/>
                <a:ext cx="2354581" cy="1181099"/>
              </a:xfrm>
              <a:prstGeom prst="rect">
                <a:avLst/>
              </a:prstGeom>
            </p:spPr>
          </p:pic>
          <p:sp>
            <p:nvSpPr>
              <p:cNvPr id="21" name="Rechteck 20">
                <a:extLst>
                  <a:ext uri="{FF2B5EF4-FFF2-40B4-BE49-F238E27FC236}">
                    <a16:creationId xmlns:a16="http://schemas.microsoft.com/office/drawing/2014/main" id="{49222142-AA45-02EE-F79D-EFFCE29AB565}"/>
                  </a:ext>
                </a:extLst>
              </p:cNvPr>
              <p:cNvSpPr/>
              <p:nvPr/>
            </p:nvSpPr>
            <p:spPr>
              <a:xfrm>
                <a:off x="5372098" y="1005840"/>
                <a:ext cx="2354582" cy="1181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5" name="Gerade Verbindung mit Pfeil 24">
              <a:extLst>
                <a:ext uri="{FF2B5EF4-FFF2-40B4-BE49-F238E27FC236}">
                  <a16:creationId xmlns:a16="http://schemas.microsoft.com/office/drawing/2014/main" id="{F63F46B7-8A07-2D72-B22E-0A857CA8C50C}"/>
                </a:ext>
              </a:extLst>
            </p:cNvPr>
            <p:cNvCxnSpPr>
              <a:cxnSpLocks/>
            </p:cNvCxnSpPr>
            <p:nvPr/>
          </p:nvCxnSpPr>
          <p:spPr>
            <a:xfrm>
              <a:off x="5707380" y="1579245"/>
              <a:ext cx="36639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EEAAEBA-8B00-02F1-8BD7-7C4E8FDCC32E}"/>
                </a:ext>
              </a:extLst>
            </p:cNvPr>
            <p:cNvCxnSpPr>
              <a:cxnSpLocks/>
            </p:cNvCxnSpPr>
            <p:nvPr/>
          </p:nvCxnSpPr>
          <p:spPr>
            <a:xfrm flipV="1">
              <a:off x="5868352" y="2161434"/>
              <a:ext cx="1151573" cy="384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E2DF4DB-0449-2412-0CF7-E7742C184A07}"/>
                </a:ext>
              </a:extLst>
            </p:cNvPr>
            <p:cNvCxnSpPr/>
            <p:nvPr/>
          </p:nvCxnSpPr>
          <p:spPr>
            <a:xfrm>
              <a:off x="5868352" y="1108004"/>
              <a:ext cx="0" cy="105727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98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F011F7B-CD5A-F8D7-DF4A-73C37E874B2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1" name="Google Shape;341;p29">
                <a:extLst>
                  <a:ext uri="{FF2B5EF4-FFF2-40B4-BE49-F238E27FC236}">
                    <a16:creationId xmlns:a16="http://schemas.microsoft.com/office/drawing/2014/main" id="{60F09196-6E6C-8C64-C632-69AD2FA278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F1-Score</a:t>
                </a:r>
              </a:p>
              <a:p>
                <a:pPr lvl="0" indent="-336550">
                  <a:lnSpc>
                    <a:spcPct val="115000"/>
                  </a:lnSpc>
                  <a:spcBef>
                    <a:spcPts val="1200"/>
                  </a:spcBef>
                  <a:buSzPts val="1700"/>
                </a:pPr>
                <a:r>
                  <a:rPr lang="en-US" sz="1700" noProof="0" dirty="0">
                    <a:latin typeface="+mn-lt"/>
                  </a:rPr>
                  <a:t>Combines precision and recall into one metric</a:t>
                </a:r>
              </a:p>
              <a:p>
                <a:pPr lvl="0" indent="-336550">
                  <a:lnSpc>
                    <a:spcPct val="115000"/>
                  </a:lnSpc>
                  <a:spcBef>
                    <a:spcPts val="1200"/>
                  </a:spcBef>
                  <a:buSzPts val="1700"/>
                </a:pPr>
                <a:endParaRPr lang="de-DE" sz="1700" b="0" i="0" noProof="0" dirty="0">
                  <a:latin typeface="Cambria Math" panose="02040503050406030204" pitchFamily="18" charset="0"/>
                </a:endParaRPr>
              </a:p>
              <a:p>
                <a:pPr lvl="0" indent="-336550">
                  <a:lnSpc>
                    <a:spcPct val="115000"/>
                  </a:lnSpc>
                  <a:spcBef>
                    <a:spcPts val="1200"/>
                  </a:spcBef>
                  <a:buSzPts val="1700"/>
                  <a:buFont typeface="Wingdings" panose="05000000000000000000" pitchFamily="2" charset="2"/>
                  <a:buChar char="Ø"/>
                </a:pPr>
                <a14:m>
                  <m:oMath xmlns:m="http://schemas.openxmlformats.org/officeDocument/2006/math">
                    <m:r>
                      <m:rPr>
                        <m:sty m:val="p"/>
                      </m:rPr>
                      <a:rPr lang="de-DE" sz="1700" b="0" i="0" noProof="0" smtClean="0">
                        <a:latin typeface="Cambria Math" panose="02040503050406030204" pitchFamily="18" charset="0"/>
                      </a:rPr>
                      <m:t>F</m:t>
                    </m:r>
                    <m:r>
                      <a:rPr lang="de-DE" sz="1700" b="0" i="1" noProof="0" smtClean="0">
                        <a:latin typeface="Cambria Math" panose="02040503050406030204" pitchFamily="18" charset="0"/>
                      </a:rPr>
                      <m:t>1</m:t>
                    </m:r>
                    <m:r>
                      <a:rPr lang="de-DE" sz="1700" b="0" i="0" noProof="0" smtClean="0">
                        <a:latin typeface="Cambria Math" panose="02040503050406030204" pitchFamily="18" charset="0"/>
                      </a:rPr>
                      <m:t> </m:t>
                    </m:r>
                    <m:r>
                      <m:rPr>
                        <m:sty m:val="p"/>
                      </m:rPr>
                      <a:rPr lang="de-DE" sz="1700" b="0" i="0" noProof="0" smtClean="0">
                        <a:latin typeface="Cambria Math" panose="02040503050406030204" pitchFamily="18" charset="0"/>
                      </a:rPr>
                      <m:t>Score</m:t>
                    </m:r>
                    <m:r>
                      <a:rPr lang="de-DE" sz="1700" b="0" i="1" noProof="0" smtClean="0">
                        <a:latin typeface="Cambria Math" panose="02040503050406030204" pitchFamily="18" charset="0"/>
                      </a:rPr>
                      <m:t>=2∗</m:t>
                    </m:r>
                    <m:f>
                      <m:fPr>
                        <m:ctrlPr>
                          <a:rPr lang="de-DE" sz="1700" b="0" i="1" noProof="0" smtClean="0">
                            <a:latin typeface="Cambria Math" panose="02040503050406030204" pitchFamily="18" charset="0"/>
                          </a:rPr>
                        </m:ctrlPr>
                      </m:fPr>
                      <m:num>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num>
                      <m:den>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den>
                    </m:f>
                  </m:oMath>
                </a14:m>
                <a:endParaRPr lang="en-US" sz="1700" noProof="0" dirty="0">
                  <a:latin typeface="+mn-lt"/>
                </a:endParaRPr>
              </a:p>
              <a:p>
                <a:pPr lvl="1" indent="-336550">
                  <a:lnSpc>
                    <a:spcPct val="115000"/>
                  </a:lnSpc>
                  <a:spcBef>
                    <a:spcPts val="1200"/>
                  </a:spcBef>
                  <a:buSzPts val="1700"/>
                </a:pPr>
                <a14:m>
                  <m:oMath xmlns:m="http://schemas.openxmlformats.org/officeDocument/2006/math">
                    <m:r>
                      <m:rPr>
                        <m:sty m:val="p"/>
                      </m:rPr>
                      <a:rPr lang="de-DE" sz="1543" b="0" i="0" noProof="0" smtClean="0">
                        <a:latin typeface="Cambria Math" panose="02040503050406030204" pitchFamily="18" charset="0"/>
                      </a:rPr>
                      <m:t>Precision</m:t>
                    </m:r>
                    <m:r>
                      <a:rPr lang="de-DE" sz="1543" b="0" i="1" noProof="0" smtClean="0">
                        <a:latin typeface="Cambria Math" panose="02040503050406030204" pitchFamily="18" charset="0"/>
                      </a:rPr>
                      <m:t>=</m:t>
                    </m:r>
                    <m:f>
                      <m:fPr>
                        <m:ctrlPr>
                          <a:rPr lang="de-DE" sz="1543" b="0" i="1" noProof="0" smtClean="0">
                            <a:latin typeface="Cambria Math" panose="02040503050406030204" pitchFamily="18" charset="0"/>
                          </a:rPr>
                        </m:ctrlPr>
                      </m:fPr>
                      <m:num>
                        <m:r>
                          <m:rPr>
                            <m:sty m:val="p"/>
                          </m:rPr>
                          <a:rPr lang="de-DE" sz="1543" b="0" i="0" noProof="0" smtClean="0">
                            <a:latin typeface="Cambria Math" panose="02040503050406030204" pitchFamily="18" charset="0"/>
                          </a:rPr>
                          <m:t>TP</m:t>
                        </m:r>
                      </m:num>
                      <m:den>
                        <m:r>
                          <m:rPr>
                            <m:sty m:val="p"/>
                          </m:rPr>
                          <a:rPr lang="de-DE" sz="1543" b="0" i="0" noProof="0" smtClean="0">
                            <a:latin typeface="Cambria Math" panose="02040503050406030204" pitchFamily="18" charset="0"/>
                          </a:rPr>
                          <m:t>TP</m:t>
                        </m:r>
                        <m:r>
                          <a:rPr lang="de-DE" sz="1543" b="0" i="0" noProof="0" smtClean="0">
                            <a:latin typeface="Cambria Math" panose="02040503050406030204" pitchFamily="18" charset="0"/>
                          </a:rPr>
                          <m:t>+</m:t>
                        </m:r>
                        <m:r>
                          <m:rPr>
                            <m:sty m:val="p"/>
                          </m:rPr>
                          <a:rPr lang="de-DE" sz="1543" b="0" i="0" noProof="0" smtClean="0">
                            <a:latin typeface="Cambria Math" panose="02040503050406030204" pitchFamily="18" charset="0"/>
                          </a:rPr>
                          <m:t>FP</m:t>
                        </m:r>
                      </m:den>
                    </m:f>
                  </m:oMath>
                </a14:m>
                <a:endParaRPr lang="de-DE" sz="1543" b="0" noProof="0" dirty="0"/>
              </a:p>
              <a:p>
                <a:pPr lvl="1" indent="-336550">
                  <a:lnSpc>
                    <a:spcPct val="115000"/>
                  </a:lnSpc>
                  <a:spcBef>
                    <a:spcPts val="1200"/>
                  </a:spcBef>
                  <a:buSzPts val="1700"/>
                </a:pPr>
                <a14:m>
                  <m:oMath xmlns:m="http://schemas.openxmlformats.org/officeDocument/2006/math">
                    <m:r>
                      <m:rPr>
                        <m:sty m:val="p"/>
                      </m:rPr>
                      <a:rPr lang="de-DE" sz="1600" b="0" i="0" smtClean="0">
                        <a:latin typeface="Cambria Math" panose="02040503050406030204" pitchFamily="18" charset="0"/>
                      </a:rPr>
                      <m:t>Recall</m:t>
                    </m:r>
                    <m:r>
                      <a:rPr lang="de-DE" sz="1600" i="1">
                        <a:latin typeface="Cambria Math" panose="02040503050406030204" pitchFamily="18" charset="0"/>
                      </a:rPr>
                      <m:t>=</m:t>
                    </m:r>
                    <m:f>
                      <m:fPr>
                        <m:ctrlPr>
                          <a:rPr lang="de-DE" sz="1600" i="1">
                            <a:latin typeface="Cambria Math" panose="02040503050406030204" pitchFamily="18" charset="0"/>
                          </a:rPr>
                        </m:ctrlPr>
                      </m:fPr>
                      <m:num>
                        <m:r>
                          <m:rPr>
                            <m:sty m:val="p"/>
                          </m:rPr>
                          <a:rPr lang="de-DE" sz="1600">
                            <a:latin typeface="Cambria Math" panose="02040503050406030204" pitchFamily="18" charset="0"/>
                          </a:rPr>
                          <m:t>TP</m:t>
                        </m:r>
                      </m:num>
                      <m:den>
                        <m:r>
                          <m:rPr>
                            <m:sty m:val="p"/>
                          </m:rPr>
                          <a:rPr lang="de-DE" sz="1600">
                            <a:latin typeface="Cambria Math" panose="02040503050406030204" pitchFamily="18" charset="0"/>
                          </a:rPr>
                          <m:t>TP</m:t>
                        </m:r>
                        <m:r>
                          <a:rPr lang="de-DE" sz="1600">
                            <a:latin typeface="Cambria Math" panose="02040503050406030204" pitchFamily="18" charset="0"/>
                          </a:rPr>
                          <m:t>+</m:t>
                        </m:r>
                        <m:r>
                          <m:rPr>
                            <m:sty m:val="p"/>
                          </m:rPr>
                          <a:rPr lang="de-DE" sz="1600">
                            <a:latin typeface="Cambria Math" panose="02040503050406030204" pitchFamily="18" charset="0"/>
                          </a:rPr>
                          <m:t>FN</m:t>
                        </m:r>
                      </m:den>
                    </m:f>
                  </m:oMath>
                </a14:m>
                <a:endParaRPr lang="en-US" sz="1543" noProof="0" dirty="0">
                  <a:latin typeface="+mn-lt"/>
                </a:endParaRP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endParaRPr lang="en-US" sz="1700" noProof="0" dirty="0">
                  <a:latin typeface="+mn-lt"/>
                </a:endParaRPr>
              </a:p>
            </p:txBody>
          </p:sp>
        </mc:Choice>
        <mc:Fallback xmlns="">
          <p:sp>
            <p:nvSpPr>
              <p:cNvPr id="341" name="Google Shape;341;p29">
                <a:extLst>
                  <a:ext uri="{FF2B5EF4-FFF2-40B4-BE49-F238E27FC236}">
                    <a16:creationId xmlns:a16="http://schemas.microsoft.com/office/drawing/2014/main" id="{60F09196-6E6C-8C64-C632-69AD2FA27860}"/>
                  </a:ext>
                </a:extLst>
              </p:cNvPr>
              <p:cNvSpPr txBox="1">
                <a:spLocks noGrp="1" noRot="1" noChangeAspect="1" noMove="1" noResize="1" noEditPoints="1" noAdjustHandles="1" noChangeArrowheads="1" noChangeShapeType="1" noTextEdit="1"/>
              </p:cNvSpPr>
              <p:nvPr>
                <p:ph type="body" idx="4294967295"/>
              </p:nvPr>
            </p:nvSpPr>
            <p:spPr>
              <a:xfrm>
                <a:off x="359999" y="752799"/>
                <a:ext cx="8423999" cy="3637901"/>
              </a:xfrm>
              <a:prstGeom prst="rect">
                <a:avLst/>
              </a:prstGeom>
              <a:blipFill>
                <a:blip r:embed="rId3"/>
                <a:stretch>
                  <a:fillRect/>
                </a:stretch>
              </a:blipFill>
              <a:ln>
                <a:noFill/>
              </a:ln>
            </p:spPr>
            <p:txBody>
              <a:bodyPr/>
              <a:lstStyle/>
              <a:p>
                <a:r>
                  <a:rPr lang="de-DE">
                    <a:noFill/>
                  </a:rPr>
                  <a:t> </a:t>
                </a:r>
              </a:p>
            </p:txBody>
          </p:sp>
        </mc:Fallback>
      </mc:AlternateContent>
      <p:sp>
        <p:nvSpPr>
          <p:cNvPr id="11" name="Google Shape;206;p15">
            <a:extLst>
              <a:ext uri="{FF2B5EF4-FFF2-40B4-BE49-F238E27FC236}">
                <a16:creationId xmlns:a16="http://schemas.microsoft.com/office/drawing/2014/main" id="{965E3C8E-66D3-F60F-02C1-3F31177DDB08}"/>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A6F0BD6B-3A14-7CB2-2765-7FDA3F9DE15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extLst>
      <p:ext uri="{BB962C8B-B14F-4D97-AF65-F5344CB8AC3E}">
        <p14:creationId xmlns:p14="http://schemas.microsoft.com/office/powerpoint/2010/main" val="620980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46</a:t>
            </a:fld>
            <a:endParaRPr lang="en-US"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47</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48</a:t>
            </a:fld>
            <a:endParaRPr lang="en-US" noProof="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49</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D3FCFD5-4EE7-5E56-3189-0CD8155AAD5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4A7BE9C-FF89-B62A-6E09-E19A0218122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79AF10AA-5D50-8CD5-554E-18A1245717C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386066A-1E83-48F3-DE1E-040A11FC2E48}"/>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70996A91-3A51-3887-3186-C6C584B69BF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7BB74F6B-728D-946D-A189-BBBF40BBAD10}"/>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2B48A81A-93E5-FE67-34F5-4448FC9F635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8D57D429-B32E-F861-5A42-B24BBF1B94F0}"/>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F5B657-68EA-45E7-E530-8C33B55E2E91}"/>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E521004-C6C9-CCBA-133D-19861067CE3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D6D7FD15-9072-D9F7-B188-A7217EC73F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50</a:t>
            </a:fld>
            <a:endParaRPr lang="en-US" noProof="0" dirty="0"/>
          </a:p>
        </p:txBody>
      </p:sp>
      <p:graphicFrame>
        <p:nvGraphicFramePr>
          <p:cNvPr id="13" name="Tabelle 12">
            <a:extLst>
              <a:ext uri="{FF2B5EF4-FFF2-40B4-BE49-F238E27FC236}">
                <a16:creationId xmlns:a16="http://schemas.microsoft.com/office/drawing/2014/main" id="{CB06C49D-15DA-4D6F-E24D-257781607F83}"/>
              </a:ext>
            </a:extLst>
          </p:cNvPr>
          <p:cNvGraphicFramePr>
            <a:graphicFrameLocks noGrp="1"/>
          </p:cNvGraphicFramePr>
          <p:nvPr/>
        </p:nvGraphicFramePr>
        <p:xfrm>
          <a:off x="359999" y="752085"/>
          <a:ext cx="8424000" cy="2951235"/>
        </p:xfrm>
        <a:graphic>
          <a:graphicData uri="http://schemas.openxmlformats.org/drawingml/2006/table">
            <a:tbl>
              <a:tblPr firstRow="1" bandRow="1">
                <a:tableStyleId>{5C22544A-7EE6-4342-B048-85BDC9FD1C3A}</a:tableStyleId>
              </a:tblPr>
              <a:tblGrid>
                <a:gridCol w="1245964">
                  <a:extLst>
                    <a:ext uri="{9D8B030D-6E8A-4147-A177-3AD203B41FA5}">
                      <a16:colId xmlns:a16="http://schemas.microsoft.com/office/drawing/2014/main" val="4273250222"/>
                    </a:ext>
                  </a:extLst>
                </a:gridCol>
                <a:gridCol w="945136">
                  <a:extLst>
                    <a:ext uri="{9D8B030D-6E8A-4147-A177-3AD203B41FA5}">
                      <a16:colId xmlns:a16="http://schemas.microsoft.com/office/drawing/2014/main" val="2738435818"/>
                    </a:ext>
                  </a:extLst>
                </a:gridCol>
                <a:gridCol w="1252498">
                  <a:extLst>
                    <a:ext uri="{9D8B030D-6E8A-4147-A177-3AD203B41FA5}">
                      <a16:colId xmlns:a16="http://schemas.microsoft.com/office/drawing/2014/main" val="2739909526"/>
                    </a:ext>
                  </a:extLst>
                </a:gridCol>
                <a:gridCol w="1567542">
                  <a:extLst>
                    <a:ext uri="{9D8B030D-6E8A-4147-A177-3AD203B41FA5}">
                      <a16:colId xmlns:a16="http://schemas.microsoft.com/office/drawing/2014/main" val="2431807236"/>
                    </a:ext>
                  </a:extLst>
                </a:gridCol>
                <a:gridCol w="806824">
                  <a:extLst>
                    <a:ext uri="{9D8B030D-6E8A-4147-A177-3AD203B41FA5}">
                      <a16:colId xmlns:a16="http://schemas.microsoft.com/office/drawing/2014/main" val="1242719805"/>
                    </a:ext>
                  </a:extLst>
                </a:gridCol>
                <a:gridCol w="607039">
                  <a:extLst>
                    <a:ext uri="{9D8B030D-6E8A-4147-A177-3AD203B41FA5}">
                      <a16:colId xmlns:a16="http://schemas.microsoft.com/office/drawing/2014/main" val="2700150322"/>
                    </a:ext>
                  </a:extLst>
                </a:gridCol>
                <a:gridCol w="607039">
                  <a:extLst>
                    <a:ext uri="{9D8B030D-6E8A-4147-A177-3AD203B41FA5}">
                      <a16:colId xmlns:a16="http://schemas.microsoft.com/office/drawing/2014/main" val="3509772731"/>
                    </a:ext>
                  </a:extLst>
                </a:gridCol>
                <a:gridCol w="530199">
                  <a:extLst>
                    <a:ext uri="{9D8B030D-6E8A-4147-A177-3AD203B41FA5}">
                      <a16:colId xmlns:a16="http://schemas.microsoft.com/office/drawing/2014/main" val="1354858488"/>
                    </a:ext>
                  </a:extLst>
                </a:gridCol>
                <a:gridCol w="507146">
                  <a:extLst>
                    <a:ext uri="{9D8B030D-6E8A-4147-A177-3AD203B41FA5}">
                      <a16:colId xmlns:a16="http://schemas.microsoft.com/office/drawing/2014/main" val="3551615383"/>
                    </a:ext>
                  </a:extLst>
                </a:gridCol>
                <a:gridCol w="354613">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Precision</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PS</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0.903</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0.717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 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0.044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0.489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0.478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0.469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0.272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A3C50A2E-70A8-978C-989C-804B777E4309}"/>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0FCFC7EF-8A87-CD6D-1C68-655D06BC729A}"/>
              </a:ext>
            </a:extLst>
          </p:cNvPr>
          <p:cNvSpPr txBox="1">
            <a:spLocks/>
          </p:cNvSpPr>
          <p:nvPr/>
        </p:nvSpPr>
        <p:spPr>
          <a:xfrm>
            <a:off x="359999" y="3979204"/>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PS: </a:t>
            </a:r>
            <a:r>
              <a:rPr lang="en-US" sz="1400" dirty="0" err="1">
                <a:latin typeface="+mn-lt"/>
              </a:rPr>
              <a:t>Peakless</a:t>
            </a:r>
            <a:r>
              <a:rPr lang="en-US" sz="1400" dirty="0">
                <a:latin typeface="+mn-lt"/>
              </a:rPr>
              <a:t> Sequences</a:t>
            </a:r>
          </a:p>
        </p:txBody>
      </p:sp>
    </p:spTree>
    <p:extLst>
      <p:ext uri="{BB962C8B-B14F-4D97-AF65-F5344CB8AC3E}">
        <p14:creationId xmlns:p14="http://schemas.microsoft.com/office/powerpoint/2010/main" val="272053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t>
            </a:r>
            <a:r>
              <a:rPr lang="en-US" sz="1700" dirty="0">
                <a:latin typeface="+mn-lt"/>
              </a:rPr>
              <a:t>-</a:t>
            </a:r>
            <a:r>
              <a:rPr lang="en-US" sz="1700" noProof="0" dirty="0">
                <a:latin typeface="+mn-lt"/>
              </a:rPr>
              <a:t>Average</a:t>
            </a:r>
          </a:p>
          <a:p>
            <a:pPr indent="-338400">
              <a:lnSpc>
                <a:spcPct val="95000"/>
              </a:lnSpc>
              <a:spcBef>
                <a:spcPts val="1200"/>
              </a:spcBef>
            </a:pPr>
            <a:r>
              <a:rPr lang="en-US" sz="1700" noProof="0" dirty="0">
                <a:latin typeface="+mn-lt"/>
              </a:rPr>
              <a:t>Wavelet-Transform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4083</Words>
  <Application>Microsoft Office PowerPoint</Application>
  <PresentationFormat>Bildschirmpräsentation (16:9)</PresentationFormat>
  <Paragraphs>819</Paragraphs>
  <Slides>50</Slides>
  <Notes>50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50</vt:i4>
      </vt:variant>
    </vt:vector>
  </HeadingPairs>
  <TitlesOfParts>
    <vt:vector size="56" baseType="lpstr">
      <vt:lpstr>Arial</vt:lpstr>
      <vt:lpstr>Calibri</vt:lpstr>
      <vt:lpstr>Calibri Light</vt:lpstr>
      <vt:lpstr>Cambria Math</vt:lpstr>
      <vt:lpstr>Wingdings</vt:lpstr>
      <vt:lpstr>Office Theme</vt:lpstr>
      <vt:lpstr>Peak Detection in Time Series </vt:lpstr>
      <vt:lpstr>Overview</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Peak Detection in Time Series </vt:lpstr>
      <vt:lpstr>References for Graphics</vt:lpstr>
      <vt:lpstr>References for Graphics</vt:lpstr>
      <vt:lpstr>Backup</vt:lpstr>
      <vt:lpstr>PowerPoint-Präsentation</vt:lpstr>
      <vt:lpstr>Dataset</vt:lpstr>
      <vt:lpstr>Dataset</vt:lpstr>
      <vt:lpstr>Intermediate Results</vt:lpstr>
      <vt:lpstr>Explanation of the approaches</vt:lpstr>
      <vt:lpstr>Results – Isolation Tree</vt:lpstr>
      <vt:lpstr>Explanation of the approaches</vt:lpstr>
      <vt:lpstr>Results – Autoencoder</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Nestor Weidemann</cp:lastModifiedBy>
  <cp:revision>323</cp:revision>
  <dcterms:modified xsi:type="dcterms:W3CDTF">2025-08-24T11:48:14Z</dcterms:modified>
</cp:coreProperties>
</file>